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99" r:id="rId3"/>
    <p:sldId id="304" r:id="rId4"/>
    <p:sldId id="302" r:id="rId5"/>
    <p:sldId id="303" r:id="rId6"/>
    <p:sldId id="258" r:id="rId7"/>
    <p:sldId id="261" r:id="rId8"/>
    <p:sldId id="300" r:id="rId9"/>
    <p:sldId id="30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97" r:id="rId19"/>
    <p:sldId id="298" r:id="rId20"/>
    <p:sldId id="294" r:id="rId21"/>
    <p:sldId id="29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2623" autoAdjust="0"/>
  </p:normalViewPr>
  <p:slideViewPr>
    <p:cSldViewPr snapToGrid="0" showGuides="1">
      <p:cViewPr varScale="1">
        <p:scale>
          <a:sx n="119" d="100"/>
          <a:sy n="119" d="100"/>
        </p:scale>
        <p:origin x="126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48DB2-95E3-4BBE-82B2-CE1EAC713A2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4639C-FC1B-4DC1-ADE4-F9B58F1A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3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0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Defensible Space:</a:t>
            </a:r>
          </a:p>
          <a:p>
            <a:r>
              <a:rPr lang="en-US" dirty="0" smtClean="0"/>
              <a:t>We used the developed building/structure and canopy layers to create a WUI defensible-space perimeter for each structure. </a:t>
            </a:r>
          </a:p>
          <a:p>
            <a:r>
              <a:rPr lang="en-US" dirty="0" smtClean="0"/>
              <a:t>Defensible space of up to 30 feet is the area where vegetation should be kept to a minimum, sometimes termed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“low, lean, and green” zone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Reduced Fuel Zone: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perimeter representing the reduced-fuel zone; this zone of up to 100 feet from a structure is the area where vegetation should be trimmed and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maintained to preserve horizontal and vertical separations between the structure and the fuel (vegetation). This was used as a mask to create a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separate WUI canopy raster layer to highlight all vegetation and vegetation heights within the WUI defensible-space perimeters.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Over all Perimeter:</a:t>
            </a:r>
          </a:p>
          <a:p>
            <a:r>
              <a:rPr lang="en-US" dirty="0" smtClean="0"/>
              <a:t>A layer combining the Rio Hondo Defensible Space data, and the Reduced Fuel Zone data. </a:t>
            </a:r>
          </a:p>
          <a:p>
            <a:r>
              <a:rPr lang="en-US" dirty="0" smtClean="0"/>
              <a:t>This gives the user a simpler way of identifying areas that may require fuel thinning treatments.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77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1:24k quad map</a:t>
            </a:r>
          </a:p>
          <a:p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10m USGS - NED shaded relief</a:t>
            </a:r>
          </a:p>
          <a:p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Lidar bare earth shaded relief</a:t>
            </a:r>
          </a:p>
          <a:p>
            <a:r>
              <a:rPr lang="fr-FR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5 &amp; 10 </a:t>
            </a:r>
            <a:r>
              <a:rPr lang="fr-FR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ft</a:t>
            </a:r>
            <a:r>
              <a:rPr lang="fr-FR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contours</a:t>
            </a:r>
          </a:p>
          <a:p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building footprints</a:t>
            </a:r>
          </a:p>
          <a:p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vegetation canopy and impervious mapping (yellow)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5BA66-B322-4DEF-BEC2-4BCCFF60F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9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8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Ruidoso Upper Canyon</a:t>
            </a:r>
            <a:r>
              <a:rPr lang="en-US" sz="2000" baseline="0" dirty="0" smtClean="0"/>
              <a:t> Location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000" baseline="0" dirty="0" smtClean="0"/>
              <a:t>Upper Canyon map with building footprints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000" baseline="0" dirty="0" smtClean="0"/>
              <a:t>Image of buildings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000" baseline="0" dirty="0" smtClean="0"/>
              <a:t>Image with building footprints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000" baseline="0" dirty="0" smtClean="0"/>
              <a:t>Footprints with defensible space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000" baseline="0" dirty="0" smtClean="0"/>
              <a:t>Defensible space and reduce fuel zone (</a:t>
            </a:r>
            <a:r>
              <a:rPr lang="en-US" sz="2000" baseline="0" dirty="0" err="1" smtClean="0"/>
              <a:t>CalFire</a:t>
            </a:r>
            <a:r>
              <a:rPr lang="en-US" sz="2000" baseline="0" dirty="0" smtClean="0"/>
              <a:t> specs recommended thinning and clutter removal)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000" baseline="0" dirty="0" smtClean="0"/>
              <a:t>Close up of imagery with defensible space polygons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4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portion of this watershed is underlain by limestone which has created a karstic terrain including the threat of sinkholes.  </a:t>
            </a:r>
          </a:p>
          <a:p>
            <a:r>
              <a:rPr lang="en-US" dirty="0" smtClean="0"/>
              <a:t>These could be seen in the shaded relief (above) fairly effectively and one of the goals of the project was to map them.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The sinkholes were mapped by subtracting the filled bare earth DEM from the original bare earth DEM.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3007 sinkholes identified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66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8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72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1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Fed 34%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Tribal 11%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State 12%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Private 44%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35885-5C0E-4D81-A203-A5864B5828A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78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2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0717" indent="-230717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lidar</a:t>
            </a:r>
            <a:r>
              <a:rPr lang="en-US" dirty="0" smtClean="0">
                <a:solidFill>
                  <a:schemeClr val="bg1"/>
                </a:solidFill>
              </a:rPr>
              <a:t>: light detection and ranging</a:t>
            </a:r>
          </a:p>
          <a:p>
            <a:pPr marL="466208" lvl="1" indent="-230717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sometimes called 3D laser scanning</a:t>
            </a:r>
          </a:p>
          <a:p>
            <a:pPr marL="466208" lvl="1" indent="-230717">
              <a:lnSpc>
                <a:spcPct val="114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or laser elevation profiling</a:t>
            </a:r>
          </a:p>
          <a:p>
            <a:pPr marL="230717" indent="-230717">
              <a:lnSpc>
                <a:spcPct val="114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Lidar measures distances to the Earth using laser pulses</a:t>
            </a:r>
          </a:p>
          <a:p>
            <a:pPr marL="230717" indent="-230717">
              <a:lnSpc>
                <a:spcPct val="114000"/>
              </a:lnSpc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Processed pulses give precise 3D info about surface shape and features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44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1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D7C5B-08C1-4836-B997-012DB2A70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132" y="3887812"/>
            <a:ext cx="9146751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616" y="2166365"/>
            <a:ext cx="843534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4500" spc="113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" y="3913632"/>
            <a:ext cx="862965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55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3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274638"/>
            <a:ext cx="180178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979968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69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9E9B-817D-46FC-857A-B29CEDFAFF9A}" type="datetime1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B5AD6-2B25-4D71-B8CB-A8867BEBA18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73032" y="0"/>
            <a:ext cx="13705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745170" y="29556"/>
            <a:ext cx="6180088" cy="6373214"/>
          </a:xfrm>
        </p:spPr>
        <p:txBody>
          <a:bodyPr vert="eaVert"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0196" y="284176"/>
            <a:ext cx="1820918" cy="252208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1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1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167128"/>
            <a:ext cx="843534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500" b="0" spc="113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604" y="3913212"/>
            <a:ext cx="8627364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81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2656566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3423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423" y="2656564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0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6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2120054"/>
            <a:ext cx="4594860" cy="4114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1767" y="2147487"/>
            <a:ext cx="24003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7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0120" y="2211494"/>
            <a:ext cx="459486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3016" y="2150621"/>
            <a:ext cx="24003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7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699" y="6422855"/>
            <a:ext cx="2250671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fld id="{03E70332-B257-46EF-99DF-A328059794B2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353" y="6422855"/>
            <a:ext cx="3783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4195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fld id="{89D9503C-390D-4311-A0A4-3DE2E07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80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tx1"/>
        </a:buClr>
        <a:buFont typeface="Wingdings" pitchFamily="2" charset="2"/>
        <a:buChar char="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515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038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17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546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ranepal.org/fra-nepal-project/component-2-forest-mapping/component-2-lidar-assisted-multisource-programme-in-ta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Lidar in New </a:t>
            </a:r>
            <a:r>
              <a:rPr lang="en-US" dirty="0" err="1" smtClean="0"/>
              <a:t>mexico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6905" y="5019157"/>
            <a:ext cx="4569432" cy="7744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Shawn L. Penman, PhD, CFM, GISP</a:t>
            </a:r>
          </a:p>
        </p:txBody>
      </p:sp>
    </p:spTree>
    <p:extLst>
      <p:ext uri="{BB962C8B-B14F-4D97-AF65-F5344CB8AC3E}">
        <p14:creationId xmlns:p14="http://schemas.microsoft.com/office/powerpoint/2010/main" val="878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97" y="1070382"/>
            <a:ext cx="1093997" cy="1891565"/>
          </a:xfrm>
        </p:spPr>
        <p:txBody>
          <a:bodyPr/>
          <a:lstStyle/>
          <a:p>
            <a:r>
              <a:rPr lang="en-US" dirty="0" smtClean="0"/>
              <a:t>Lidar </a:t>
            </a:r>
            <a:br>
              <a:rPr lang="en-US" dirty="0" smtClean="0"/>
            </a:br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smtClean="0"/>
              <a:t>fun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1" y="988700"/>
            <a:ext cx="4936136" cy="49377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0" y="988700"/>
            <a:ext cx="4936046" cy="4937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0" y="988690"/>
            <a:ext cx="4936046" cy="4937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0" y="988680"/>
            <a:ext cx="493604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0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027" y="2366010"/>
            <a:ext cx="3948141" cy="3154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Delivered Elevation Products</a:t>
            </a:r>
          </a:p>
          <a:p>
            <a:pPr lvl="1"/>
            <a:r>
              <a:rPr lang="en-US" sz="1800" dirty="0"/>
              <a:t>DEM</a:t>
            </a:r>
          </a:p>
          <a:p>
            <a:pPr lvl="1"/>
            <a:r>
              <a:rPr lang="en-US" sz="1800" dirty="0"/>
              <a:t>Classified LAS Files</a:t>
            </a:r>
          </a:p>
          <a:p>
            <a:pPr lvl="1"/>
            <a:r>
              <a:rPr lang="en-US" sz="1800" dirty="0"/>
              <a:t>Break lines</a:t>
            </a:r>
          </a:p>
          <a:p>
            <a:pPr lvl="1"/>
            <a:r>
              <a:rPr lang="en-US" sz="1800" dirty="0"/>
              <a:t>Intensity Image</a:t>
            </a:r>
          </a:p>
          <a:p>
            <a:pPr lvl="1"/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2366010"/>
            <a:ext cx="3566160" cy="35170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EDAC Produced</a:t>
            </a:r>
          </a:p>
          <a:p>
            <a:r>
              <a:rPr lang="en-US" sz="1800" dirty="0"/>
              <a:t>Elevation Products</a:t>
            </a:r>
          </a:p>
          <a:p>
            <a:pPr lvl="2"/>
            <a:r>
              <a:rPr lang="en-US" sz="1800" dirty="0"/>
              <a:t>DSM</a:t>
            </a:r>
          </a:p>
          <a:p>
            <a:pPr lvl="2"/>
            <a:r>
              <a:rPr lang="en-US" sz="1800" dirty="0"/>
              <a:t>DTM</a:t>
            </a:r>
          </a:p>
          <a:p>
            <a:pPr lvl="1"/>
            <a:r>
              <a:rPr lang="en-US" sz="1800" dirty="0" err="1"/>
              <a:t>Hillshade</a:t>
            </a:r>
            <a:endParaRPr lang="en-US" sz="1800" dirty="0"/>
          </a:p>
          <a:p>
            <a:pPr lvl="1"/>
            <a:r>
              <a:rPr lang="en-US" sz="1800" dirty="0"/>
              <a:t>Contours</a:t>
            </a:r>
          </a:p>
          <a:p>
            <a:pPr lvl="1"/>
            <a:r>
              <a:rPr lang="en-US" sz="1800" dirty="0"/>
              <a:t>Slope</a:t>
            </a:r>
          </a:p>
          <a:p>
            <a:pPr lvl="1"/>
            <a:r>
              <a:rPr lang="en-US" sz="1800" dirty="0"/>
              <a:t>Aspect</a:t>
            </a:r>
          </a:p>
        </p:txBody>
      </p:sp>
    </p:spTree>
    <p:extLst>
      <p:ext uri="{BB962C8B-B14F-4D97-AF65-F5344CB8AC3E}">
        <p14:creationId xmlns:p14="http://schemas.microsoft.com/office/powerpoint/2010/main" val="25879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2366010"/>
            <a:ext cx="3566160" cy="3634740"/>
          </a:xfrm>
        </p:spPr>
        <p:txBody>
          <a:bodyPr>
            <a:normAutofit/>
          </a:bodyPr>
          <a:lstStyle/>
          <a:p>
            <a:r>
              <a:rPr lang="en-US" sz="1800" b="1" dirty="0"/>
              <a:t>EDAC Feature Extraction</a:t>
            </a:r>
          </a:p>
          <a:p>
            <a:pPr lvl="1"/>
            <a:r>
              <a:rPr lang="en-US" sz="1800" dirty="0"/>
              <a:t>Building Footprints</a:t>
            </a:r>
          </a:p>
          <a:p>
            <a:pPr lvl="1"/>
            <a:r>
              <a:rPr lang="en-US" sz="1800" dirty="0"/>
              <a:t>Impervious Surface</a:t>
            </a:r>
          </a:p>
          <a:p>
            <a:pPr lvl="1"/>
            <a:r>
              <a:rPr lang="en-US" sz="1800" dirty="0"/>
              <a:t>Streams</a:t>
            </a:r>
          </a:p>
          <a:p>
            <a:pPr lvl="1"/>
            <a:r>
              <a:rPr lang="en-US" sz="1800" dirty="0" err="1"/>
              <a:t>Acequias</a:t>
            </a:r>
            <a:endParaRPr lang="en-US" sz="1800" dirty="0"/>
          </a:p>
          <a:p>
            <a:pPr lvl="1"/>
            <a:r>
              <a:rPr lang="en-US" sz="1800" dirty="0"/>
              <a:t>Levees</a:t>
            </a:r>
          </a:p>
          <a:p>
            <a:pPr lvl="1"/>
            <a:r>
              <a:rPr lang="en-US" sz="1800" dirty="0"/>
              <a:t>Vegetation</a:t>
            </a:r>
          </a:p>
          <a:p>
            <a:pPr lvl="1"/>
            <a:r>
              <a:rPr lang="en-US" sz="1800" dirty="0"/>
              <a:t>Roads</a:t>
            </a:r>
          </a:p>
          <a:p>
            <a:pPr lvl="1"/>
            <a:r>
              <a:rPr lang="en-US" sz="1800" dirty="0"/>
              <a:t>Utilities</a:t>
            </a:r>
          </a:p>
          <a:p>
            <a:pPr lvl="1"/>
            <a:r>
              <a:rPr lang="en-US" sz="1800" dirty="0"/>
              <a:t>Sinkholes</a:t>
            </a:r>
          </a:p>
          <a:p>
            <a:pPr lvl="1"/>
            <a:r>
              <a:rPr lang="en-US" sz="1800" dirty="0"/>
              <a:t>Playas (ephemeral lakes)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2366010"/>
            <a:ext cx="3566160" cy="3517028"/>
          </a:xfrm>
        </p:spPr>
        <p:txBody>
          <a:bodyPr>
            <a:noAutofit/>
          </a:bodyPr>
          <a:lstStyle/>
          <a:p>
            <a:pPr lvl="1"/>
            <a:r>
              <a:rPr lang="en-US" sz="1800" dirty="0"/>
              <a:t>Defensible Space</a:t>
            </a:r>
          </a:p>
          <a:p>
            <a:pPr lvl="1"/>
            <a:r>
              <a:rPr lang="en-US" sz="1800" dirty="0"/>
              <a:t>Reduced Fuel Zone</a:t>
            </a:r>
          </a:p>
          <a:p>
            <a:pPr lvl="1"/>
            <a:r>
              <a:rPr lang="en-US" sz="1800" dirty="0"/>
              <a:t>Overall Perimeter</a:t>
            </a:r>
          </a:p>
          <a:p>
            <a:pPr lvl="2"/>
            <a:r>
              <a:rPr lang="en-US" sz="1650" dirty="0"/>
              <a:t>Defensible Space &amp; Reduced Fuel Zone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26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Rio </a:t>
            </a:r>
            <a:r>
              <a:rPr lang="en-US" dirty="0" err="1" smtClean="0"/>
              <a:t>hondo</a:t>
            </a:r>
            <a:r>
              <a:rPr lang="en-US" dirty="0" smtClean="0"/>
              <a:t> products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9" y="2414182"/>
            <a:ext cx="7172477" cy="3155156"/>
          </a:xfrm>
        </p:spPr>
      </p:pic>
    </p:spTree>
    <p:extLst>
      <p:ext uri="{BB962C8B-B14F-4D97-AF65-F5344CB8AC3E}">
        <p14:creationId xmlns:p14="http://schemas.microsoft.com/office/powerpoint/2010/main" val="1035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98" y="857250"/>
            <a:ext cx="6600549" cy="51435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98" y="857250"/>
            <a:ext cx="6657004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00" y="857250"/>
            <a:ext cx="6695001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72" y="857250"/>
            <a:ext cx="6634457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0" y="857250"/>
            <a:ext cx="66517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27" y="857250"/>
            <a:ext cx="66739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66" y="2337953"/>
            <a:ext cx="4597597" cy="3551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Derived Products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62" y="2337953"/>
            <a:ext cx="4625000" cy="3551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98" y="2328756"/>
            <a:ext cx="4602974" cy="355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Rio </a:t>
            </a:r>
            <a:r>
              <a:rPr lang="en-US" dirty="0" err="1" smtClean="0"/>
              <a:t>hondo</a:t>
            </a:r>
            <a:r>
              <a:rPr lang="en-US" dirty="0" smtClean="0"/>
              <a:t> </a:t>
            </a:r>
            <a:r>
              <a:rPr lang="en-US" dirty="0" err="1" smtClean="0"/>
              <a:t>lidar</a:t>
            </a:r>
            <a:r>
              <a:rPr lang="en-US" dirty="0" smtClean="0"/>
              <a:t> products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8" b="9075"/>
          <a:stretch/>
        </p:blipFill>
        <p:spPr>
          <a:xfrm>
            <a:off x="2076151" y="2432634"/>
            <a:ext cx="4776248" cy="3369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3" b="9259"/>
          <a:stretch/>
        </p:blipFill>
        <p:spPr>
          <a:xfrm>
            <a:off x="2076151" y="2437107"/>
            <a:ext cx="4776248" cy="336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8" b="9438"/>
          <a:stretch/>
        </p:blipFill>
        <p:spPr>
          <a:xfrm>
            <a:off x="2075937" y="2440413"/>
            <a:ext cx="4776679" cy="3353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6" b="9616"/>
          <a:stretch/>
        </p:blipFill>
        <p:spPr>
          <a:xfrm>
            <a:off x="2084469" y="2443719"/>
            <a:ext cx="4759615" cy="334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5" b="9616"/>
          <a:stretch/>
        </p:blipFill>
        <p:spPr>
          <a:xfrm>
            <a:off x="2084343" y="2443719"/>
            <a:ext cx="4759865" cy="33471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9" b="8487"/>
          <a:stretch/>
        </p:blipFill>
        <p:spPr>
          <a:xfrm>
            <a:off x="2075937" y="2422809"/>
            <a:ext cx="4776679" cy="33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Sinkhole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77" y="2301279"/>
            <a:ext cx="6730532" cy="3699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677" y="2304288"/>
            <a:ext cx="6730532" cy="369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5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39" y="2310352"/>
            <a:ext cx="4214886" cy="3972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839" y="2310352"/>
            <a:ext cx="4214886" cy="4106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Acequia</a:t>
            </a:r>
            <a:r>
              <a:rPr lang="en-US" dirty="0" smtClean="0"/>
              <a:t>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 </a:t>
            </a:r>
            <a:r>
              <a:rPr lang="en-US" dirty="0"/>
              <a:t>Cloud Derived Products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4" y="2201952"/>
            <a:ext cx="4990847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89" y="2443713"/>
            <a:ext cx="1590675" cy="242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25339" y="2424879"/>
            <a:ext cx="2762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LiDAR point cloud has the potential to be completely classified although it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comes with only Ground, Bridge Deck features classified (yellow).</a:t>
            </a:r>
          </a:p>
        </p:txBody>
      </p:sp>
    </p:spTree>
    <p:extLst>
      <p:ext uri="{BB962C8B-B14F-4D97-AF65-F5344CB8AC3E}">
        <p14:creationId xmlns:p14="http://schemas.microsoft.com/office/powerpoint/2010/main" val="351239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78" y="951291"/>
            <a:ext cx="7162694" cy="45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Level Engineering (</a:t>
            </a:r>
            <a:r>
              <a:rPr lang="en-US" dirty="0" err="1" smtClean="0"/>
              <a:t>ble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 Data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244" y="1976629"/>
            <a:ext cx="5595242" cy="4206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4087" y="6367197"/>
            <a:ext cx="3938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https://webapps.usgs.gov/infrm/estbfe/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456" y="1976629"/>
            <a:ext cx="5570030" cy="4206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872" y="2220686"/>
            <a:ext cx="30839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Flood Hazard data by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extensive than regulatory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Flood Depth &amp; Extent Grids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Hazard mitigation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Evacuation routes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1039206"/>
            <a:ext cx="531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" pitchFamily="34" charset="0"/>
              </a:rPr>
              <a:t>Basic Lidar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0750" y="3430076"/>
            <a:ext cx="1771650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Surface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0750" y="5074854"/>
            <a:ext cx="1771650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Side-View Profile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4643439"/>
            <a:ext cx="4629150" cy="1195231"/>
          </a:xfrm>
          <a:prstGeom prst="rect">
            <a:avLst/>
          </a:prstGeom>
          <a:ln w="19050">
            <a:solidFill>
              <a:srgbClr val="00322D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6" y="1485902"/>
            <a:ext cx="2619762" cy="1056134"/>
          </a:xfrm>
          <a:prstGeom prst="rect">
            <a:avLst/>
          </a:prstGeom>
          <a:ln w="19050">
            <a:solidFill>
              <a:srgbClr val="00322D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986538" y="1666714"/>
            <a:ext cx="5285725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Lidar Point Cloud, Colored by Elevation</a:t>
            </a:r>
          </a:p>
          <a:p>
            <a:pPr>
              <a:lnSpc>
                <a:spcPct val="114000"/>
              </a:lnSpc>
            </a:pPr>
            <a:r>
              <a:rPr lang="en-US" dirty="0"/>
              <a:t>La Cueva Area   (Valles Caldera Project, 2010)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68" y="5042702"/>
            <a:ext cx="1322451" cy="629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2625363"/>
            <a:ext cx="4629150" cy="1934748"/>
          </a:xfrm>
          <a:prstGeom prst="rect">
            <a:avLst/>
          </a:prstGeom>
          <a:ln w="19050">
            <a:solidFill>
              <a:srgbClr val="00322D"/>
            </a:solidFill>
          </a:ln>
        </p:spPr>
      </p:pic>
    </p:spTree>
    <p:extLst>
      <p:ext uri="{BB962C8B-B14F-4D97-AF65-F5344CB8AC3E}">
        <p14:creationId xmlns:p14="http://schemas.microsoft.com/office/powerpoint/2010/main" val="3139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Quality Levels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1427969" y="2310124"/>
          <a:ext cx="6286501" cy="34903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6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43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Quality Levels 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Data Source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Horizontal Resolution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Vertical Accuracy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74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Point Density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err="1">
                          <a:effectLst/>
                        </a:rPr>
                        <a:t>RMSEz</a:t>
                      </a:r>
                      <a:r>
                        <a:rPr lang="en-US" sz="1500" u="none" strike="noStrike" dirty="0">
                          <a:effectLst/>
                        </a:rPr>
                        <a:t> in Open Terrain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Equivalent Contour Accuracy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QL 1 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 err="1">
                          <a:effectLst/>
                        </a:rPr>
                        <a:t>LiDAR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8 points/m</a:t>
                      </a:r>
                      <a:r>
                        <a:rPr lang="en-US" sz="1500" u="none" strike="noStrike" baseline="30000" dirty="0"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9.25 cm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1 foot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QL 2 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 err="1">
                          <a:effectLst/>
                        </a:rPr>
                        <a:t>LiDAR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2 points/m</a:t>
                      </a:r>
                      <a:r>
                        <a:rPr lang="en-US" sz="1500" u="none" strike="noStrike" baseline="30000" dirty="0"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9.25 cm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1 foot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QL 3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r>
                        <a:rPr lang="en-US" sz="1500" u="none" strike="noStrike" dirty="0" err="1">
                          <a:effectLst/>
                        </a:rPr>
                        <a:t>LiDAR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1 – 0.25 points/m</a:t>
                      </a:r>
                      <a:r>
                        <a:rPr lang="en-US" sz="1500" u="none" strike="noStrike" baseline="30000" dirty="0">
                          <a:effectLst/>
                        </a:rPr>
                        <a:t>2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≤18.5 cm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2 feet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QL 4 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Imagery/ </a:t>
                      </a:r>
                      <a:r>
                        <a:rPr lang="en-US" sz="1500" u="none" strike="noStrike" dirty="0" err="1">
                          <a:effectLst/>
                        </a:rPr>
                        <a:t>LiDAR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1 – 0.04 points/m</a:t>
                      </a:r>
                      <a:r>
                        <a:rPr lang="en-US" sz="1500" u="none" strike="noStrike" baseline="30000" dirty="0">
                          <a:effectLst/>
                        </a:rPr>
                        <a:t>2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46.3 – 139 cm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5 – 15 feet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QL 5 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Imagery/ IFSAR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0.04 points/m</a:t>
                      </a:r>
                      <a:r>
                        <a:rPr lang="en-US" sz="1500" u="none" strike="noStrike" baseline="30000" dirty="0">
                          <a:effectLst/>
                        </a:rPr>
                        <a:t>2</a:t>
                      </a:r>
                      <a:r>
                        <a:rPr lang="en-US" sz="1500" u="none" strike="noStrike" dirty="0">
                          <a:effectLst/>
                        </a:rPr>
                        <a:t>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92.7 – 185 cm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10 – 20 feet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218198" y="4223084"/>
            <a:ext cx="6704597" cy="4421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70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1039206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itchFamily="34" charset="0"/>
              </a:rPr>
              <a:t>What is lidar?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4450" y="1549978"/>
            <a:ext cx="3657600" cy="187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641" indent="-17264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lidar: light detection and ranging</a:t>
            </a:r>
          </a:p>
          <a:p>
            <a:pPr marL="348854" lvl="1" indent="-17264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sometimes called 3D laser scanning</a:t>
            </a:r>
          </a:p>
          <a:p>
            <a:pPr marL="348854" lvl="1" indent="-172641">
              <a:lnSpc>
                <a:spcPct val="114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or laser elevation profiling</a:t>
            </a:r>
          </a:p>
          <a:p>
            <a:pPr marL="172641" indent="-172641">
              <a:lnSpc>
                <a:spcPct val="114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Lidar measures distances to the Earth</a:t>
            </a:r>
            <a:br>
              <a:rPr lang="en-US" sz="1350" dirty="0">
                <a:solidFill>
                  <a:schemeClr val="bg1"/>
                </a:solidFill>
              </a:rPr>
            </a:br>
            <a:r>
              <a:rPr lang="en-US" sz="1350" dirty="0">
                <a:solidFill>
                  <a:schemeClr val="bg1"/>
                </a:solidFill>
              </a:rPr>
              <a:t>using laser pulses</a:t>
            </a:r>
          </a:p>
          <a:p>
            <a:pPr marL="172641" indent="-172641">
              <a:lnSpc>
                <a:spcPct val="114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Processed pulses give precise 3D info</a:t>
            </a:r>
            <a:br>
              <a:rPr lang="en-US" sz="1350" dirty="0">
                <a:solidFill>
                  <a:schemeClr val="bg1"/>
                </a:solidFill>
              </a:rPr>
            </a:br>
            <a:r>
              <a:rPr lang="en-US" sz="1350" dirty="0">
                <a:solidFill>
                  <a:schemeClr val="bg1"/>
                </a:solidFill>
              </a:rPr>
              <a:t>about surface shape and features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61" y="1212330"/>
            <a:ext cx="1985213" cy="4308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3429000"/>
            <a:ext cx="1708046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988359"/>
            <a:ext cx="4258367" cy="12203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568712" y="2755745"/>
            <a:ext cx="176715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100" dirty="0"/>
              <a:t>Federal 34%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100" dirty="0"/>
              <a:t>Tribal 11%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100" dirty="0"/>
              <a:t>State 12%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100" dirty="0"/>
              <a:t>Private 44%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grpSp>
        <p:nvGrpSpPr>
          <p:cNvPr id="9" name="Group 8"/>
          <p:cNvGrpSpPr/>
          <p:nvPr/>
        </p:nvGrpSpPr>
        <p:grpSpPr>
          <a:xfrm>
            <a:off x="4258367" y="1295547"/>
            <a:ext cx="4029075" cy="4310712"/>
            <a:chOff x="4800600" y="780943"/>
            <a:chExt cx="4876800" cy="52176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6" t="7080" r="8517" b="21297"/>
            <a:stretch/>
          </p:blipFill>
          <p:spPr>
            <a:xfrm>
              <a:off x="5113855" y="780943"/>
              <a:ext cx="4491079" cy="4911866"/>
            </a:xfrm>
            <a:prstGeom prst="rect">
              <a:avLst/>
            </a:prstGeom>
            <a:ln w="12700">
              <a:solidFill>
                <a:schemeClr val="bg1">
                  <a:lumMod val="75000"/>
                  <a:lumOff val="25000"/>
                </a:schemeClr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4953000" y="780943"/>
              <a:ext cx="238125" cy="5057882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00600" y="5610225"/>
              <a:ext cx="4876800" cy="388412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95427" y="4920492"/>
            <a:ext cx="834086" cy="734762"/>
            <a:chOff x="9248832" y="5436705"/>
            <a:chExt cx="1112115" cy="979683"/>
          </a:xfrm>
        </p:grpSpPr>
        <p:sp>
          <p:nvSpPr>
            <p:cNvPr id="6" name="Rectangle 5"/>
            <p:cNvSpPr/>
            <p:nvPr/>
          </p:nvSpPr>
          <p:spPr>
            <a:xfrm>
              <a:off x="9248832" y="5451289"/>
              <a:ext cx="1112115" cy="965099"/>
            </a:xfrm>
            <a:prstGeom prst="rect">
              <a:avLst/>
            </a:prstGeom>
            <a:solidFill>
              <a:schemeClr val="bg1">
                <a:lumMod val="25000"/>
                <a:lumOff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6" t="77361" r="13716" b="5139"/>
            <a:stretch/>
          </p:blipFill>
          <p:spPr>
            <a:xfrm>
              <a:off x="9248832" y="5436705"/>
              <a:ext cx="1112115" cy="960633"/>
            </a:xfrm>
            <a:prstGeom prst="rect">
              <a:avLst/>
            </a:prstGeom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589337" y="1380431"/>
            <a:ext cx="7338060" cy="747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Land ownership	</a:t>
            </a:r>
          </a:p>
        </p:txBody>
      </p:sp>
    </p:spTree>
    <p:extLst>
      <p:ext uri="{BB962C8B-B14F-4D97-AF65-F5344CB8AC3E}">
        <p14:creationId xmlns:p14="http://schemas.microsoft.com/office/powerpoint/2010/main" val="389696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 Lidar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Returns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r="4691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3257550" y="5600700"/>
            <a:ext cx="2677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4"/>
              </a:rPr>
              <a:t>Forest Resource Assessment Nepal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544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1070382"/>
            <a:ext cx="8067150" cy="11315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Current 10 Meter DEM vs USGS QL2 Lidar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I:\michael\NMPS\2015\ned33ft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387664"/>
            <a:ext cx="6172200" cy="32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michael\NMPS\2015\LiDAR2ft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393332"/>
            <a:ext cx="6172200" cy="325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4084</TotalTime>
  <Words>693</Words>
  <Application>Microsoft Office PowerPoint</Application>
  <PresentationFormat>On-screen Show (4:3)</PresentationFormat>
  <Paragraphs>162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Corbel</vt:lpstr>
      <vt:lpstr>Myriad Pro</vt:lpstr>
      <vt:lpstr>Wingdings</vt:lpstr>
      <vt:lpstr>Banded</vt:lpstr>
      <vt:lpstr>Lidar in New mexico</vt:lpstr>
      <vt:lpstr>PowerPoint Presentation</vt:lpstr>
      <vt:lpstr>PowerPoint Presentation</vt:lpstr>
      <vt:lpstr>USGS Quality Levels</vt:lpstr>
      <vt:lpstr>PowerPoint Presentation</vt:lpstr>
      <vt:lpstr>PowerPoint Presentation</vt:lpstr>
      <vt:lpstr>NM Lidar</vt:lpstr>
      <vt:lpstr>Lidar Returns</vt:lpstr>
      <vt:lpstr>Current 10 Meter DEM vs USGS QL2 Lidar</vt:lpstr>
      <vt:lpstr>Lidar  for  fun</vt:lpstr>
      <vt:lpstr>Lidar Products</vt:lpstr>
      <vt:lpstr>Lidar Products</vt:lpstr>
      <vt:lpstr>Rio hondo products</vt:lpstr>
      <vt:lpstr>PowerPoint Presentation</vt:lpstr>
      <vt:lpstr>Lidar Derived Products</vt:lpstr>
      <vt:lpstr>Rio hondo lidar products</vt:lpstr>
      <vt:lpstr>Sinkhole Mapping</vt:lpstr>
      <vt:lpstr>Acequia Mapping</vt:lpstr>
      <vt:lpstr>Point Cloud Derived Products </vt:lpstr>
      <vt:lpstr>Base Level Engineering (ble)</vt:lpstr>
      <vt:lpstr>BLE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Online Mapping</dc:title>
  <dc:creator>Sandeep Talasila</dc:creator>
  <cp:lastModifiedBy>Shawn Penman</cp:lastModifiedBy>
  <cp:revision>326</cp:revision>
  <dcterms:created xsi:type="dcterms:W3CDTF">2018-11-01T17:07:29Z</dcterms:created>
  <dcterms:modified xsi:type="dcterms:W3CDTF">2023-01-11T20:48:20Z</dcterms:modified>
</cp:coreProperties>
</file>