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80"/>
  </p:notesMasterIdLst>
  <p:handoutMasterIdLst>
    <p:handoutMasterId r:id="rId81"/>
  </p:handoutMasterIdLst>
  <p:sldIdLst>
    <p:sldId id="437" r:id="rId2"/>
    <p:sldId id="575" r:id="rId3"/>
    <p:sldId id="574" r:id="rId4"/>
    <p:sldId id="573" r:id="rId5"/>
    <p:sldId id="542" r:id="rId6"/>
    <p:sldId id="540" r:id="rId7"/>
    <p:sldId id="541" r:id="rId8"/>
    <p:sldId id="545" r:id="rId9"/>
    <p:sldId id="443" r:id="rId10"/>
    <p:sldId id="444" r:id="rId11"/>
    <p:sldId id="544" r:id="rId12"/>
    <p:sldId id="543" r:id="rId13"/>
    <p:sldId id="455" r:id="rId14"/>
    <p:sldId id="442" r:id="rId15"/>
    <p:sldId id="441" r:id="rId16"/>
    <p:sldId id="445" r:id="rId17"/>
    <p:sldId id="446" r:id="rId18"/>
    <p:sldId id="447" r:id="rId19"/>
    <p:sldId id="448" r:id="rId20"/>
    <p:sldId id="449" r:id="rId21"/>
    <p:sldId id="450" r:id="rId22"/>
    <p:sldId id="452" r:id="rId23"/>
    <p:sldId id="454" r:id="rId24"/>
    <p:sldId id="453" r:id="rId25"/>
    <p:sldId id="457" r:id="rId26"/>
    <p:sldId id="546" r:id="rId27"/>
    <p:sldId id="459" r:id="rId28"/>
    <p:sldId id="475" r:id="rId29"/>
    <p:sldId id="477" r:id="rId30"/>
    <p:sldId id="479" r:id="rId31"/>
    <p:sldId id="480" r:id="rId32"/>
    <p:sldId id="484" r:id="rId33"/>
    <p:sldId id="485" r:id="rId34"/>
    <p:sldId id="487" r:id="rId35"/>
    <p:sldId id="490" r:id="rId36"/>
    <p:sldId id="491" r:id="rId37"/>
    <p:sldId id="493" r:id="rId38"/>
    <p:sldId id="495" r:id="rId39"/>
    <p:sldId id="547" r:id="rId40"/>
    <p:sldId id="497" r:id="rId41"/>
    <p:sldId id="499" r:id="rId42"/>
    <p:sldId id="500" r:id="rId43"/>
    <p:sldId id="549" r:id="rId44"/>
    <p:sldId id="550" r:id="rId45"/>
    <p:sldId id="551" r:id="rId46"/>
    <p:sldId id="552" r:id="rId47"/>
    <p:sldId id="501" r:id="rId48"/>
    <p:sldId id="504" r:id="rId49"/>
    <p:sldId id="505" r:id="rId50"/>
    <p:sldId id="506" r:id="rId51"/>
    <p:sldId id="507" r:id="rId52"/>
    <p:sldId id="508" r:id="rId53"/>
    <p:sldId id="509" r:id="rId54"/>
    <p:sldId id="553" r:id="rId55"/>
    <p:sldId id="555" r:id="rId56"/>
    <p:sldId id="554" r:id="rId57"/>
    <p:sldId id="266" r:id="rId58"/>
    <p:sldId id="556" r:id="rId59"/>
    <p:sldId id="258" r:id="rId60"/>
    <p:sldId id="512" r:id="rId61"/>
    <p:sldId id="557" r:id="rId62"/>
    <p:sldId id="559" r:id="rId63"/>
    <p:sldId id="524" r:id="rId64"/>
    <p:sldId id="525" r:id="rId65"/>
    <p:sldId id="560" r:id="rId66"/>
    <p:sldId id="561" r:id="rId67"/>
    <p:sldId id="562" r:id="rId68"/>
    <p:sldId id="563" r:id="rId69"/>
    <p:sldId id="564" r:id="rId70"/>
    <p:sldId id="572" r:id="rId71"/>
    <p:sldId id="565" r:id="rId72"/>
    <p:sldId id="566" r:id="rId73"/>
    <p:sldId id="567" r:id="rId74"/>
    <p:sldId id="568" r:id="rId75"/>
    <p:sldId id="569" r:id="rId76"/>
    <p:sldId id="440" r:id="rId77"/>
    <p:sldId id="570" r:id="rId78"/>
    <p:sldId id="571" r:id="rId7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81" autoAdjust="0"/>
  </p:normalViewPr>
  <p:slideViewPr>
    <p:cSldViewPr>
      <p:cViewPr varScale="1">
        <p:scale>
          <a:sx n="114" d="100"/>
          <a:sy n="114" d="100"/>
        </p:scale>
        <p:origin x="436" y="6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77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cs typeface="+mn-cs"/>
              </a:defRPr>
            </a:pPr>
            <a:r>
              <a:rPr lang="en-US" dirty="0"/>
              <a:t>New Mexico 911 Annual</a:t>
            </a:r>
            <a:r>
              <a:rPr lang="en-US" baseline="0" dirty="0"/>
              <a:t> Call Statistics (%)</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Sheet1!$B$1</c:f>
              <c:strCache>
                <c:ptCount val="1"/>
                <c:pt idx="0">
                  <c:v>Wireline</c:v>
                </c:pt>
              </c:strCache>
            </c:strRef>
          </c:tx>
          <c:spPr>
            <a:gradFill rotWithShape="1">
              <a:gsLst>
                <a:gs pos="0">
                  <a:schemeClr val="accent1">
                    <a:tint val="85000"/>
                    <a:shade val="98000"/>
                    <a:satMod val="110000"/>
                    <a:lumMod val="103000"/>
                  </a:schemeClr>
                </a:gs>
                <a:gs pos="50000">
                  <a:schemeClr val="accent1">
                    <a:shade val="85000"/>
                    <a:satMod val="105000"/>
                    <a:lumMod val="100000"/>
                  </a:schemeClr>
                </a:gs>
                <a:gs pos="100000">
                  <a:schemeClr val="accent1">
                    <a:shade val="60000"/>
                    <a:satMod val="120000"/>
                    <a:lumMod val="100000"/>
                  </a:schemeClr>
                </a:gs>
              </a:gsLst>
              <a:lin ang="5400000" scaled="0"/>
            </a:gradFill>
            <a:ln>
              <a:noFill/>
            </a:ln>
            <a:effectLst>
              <a:outerShdw blurRad="88900" dist="2794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2019</c:v>
                </c:pt>
                <c:pt idx="1">
                  <c:v>2020</c:v>
                </c:pt>
                <c:pt idx="2">
                  <c:v>2021</c:v>
                </c:pt>
                <c:pt idx="3">
                  <c:v>2022*</c:v>
                </c:pt>
                <c:pt idx="4">
                  <c:v>2023</c:v>
                </c:pt>
              </c:strCache>
            </c:strRef>
          </c:cat>
          <c:val>
            <c:numRef>
              <c:f>Sheet1!$B$2:$B$6</c:f>
              <c:numCache>
                <c:formatCode>General</c:formatCode>
                <c:ptCount val="5"/>
                <c:pt idx="0">
                  <c:v>27.39</c:v>
                </c:pt>
                <c:pt idx="1">
                  <c:v>14.14</c:v>
                </c:pt>
                <c:pt idx="2">
                  <c:v>23.43</c:v>
                </c:pt>
                <c:pt idx="3">
                  <c:v>11.81</c:v>
                </c:pt>
                <c:pt idx="4">
                  <c:v>29.26</c:v>
                </c:pt>
              </c:numCache>
            </c:numRef>
          </c:val>
          <c:extLst>
            <c:ext xmlns:c16="http://schemas.microsoft.com/office/drawing/2014/chart" uri="{C3380CC4-5D6E-409C-BE32-E72D297353CC}">
              <c16:uniqueId val="{00000000-AB78-4A4A-94E9-D7E6A9063A87}"/>
            </c:ext>
          </c:extLst>
        </c:ser>
        <c:ser>
          <c:idx val="1"/>
          <c:order val="1"/>
          <c:tx>
            <c:strRef>
              <c:f>Sheet1!$C$1</c:f>
              <c:strCache>
                <c:ptCount val="1"/>
                <c:pt idx="0">
                  <c:v>Wireless</c:v>
                </c:pt>
              </c:strCache>
            </c:strRef>
          </c:tx>
          <c:spPr>
            <a:gradFill rotWithShape="1">
              <a:gsLst>
                <a:gs pos="0">
                  <a:schemeClr val="accent2">
                    <a:tint val="85000"/>
                    <a:shade val="98000"/>
                    <a:satMod val="110000"/>
                    <a:lumMod val="103000"/>
                  </a:schemeClr>
                </a:gs>
                <a:gs pos="50000">
                  <a:schemeClr val="accent2">
                    <a:shade val="85000"/>
                    <a:satMod val="105000"/>
                    <a:lumMod val="100000"/>
                  </a:schemeClr>
                </a:gs>
                <a:gs pos="100000">
                  <a:schemeClr val="accent2">
                    <a:shade val="60000"/>
                    <a:satMod val="120000"/>
                    <a:lumMod val="100000"/>
                  </a:schemeClr>
                </a:gs>
              </a:gsLst>
              <a:lin ang="5400000" scaled="0"/>
            </a:gradFill>
            <a:ln>
              <a:noFill/>
            </a:ln>
            <a:effectLst>
              <a:outerShdw blurRad="88900" dist="2794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2019</c:v>
                </c:pt>
                <c:pt idx="1">
                  <c:v>2020</c:v>
                </c:pt>
                <c:pt idx="2">
                  <c:v>2021</c:v>
                </c:pt>
                <c:pt idx="3">
                  <c:v>2022*</c:v>
                </c:pt>
                <c:pt idx="4">
                  <c:v>2023</c:v>
                </c:pt>
              </c:strCache>
            </c:strRef>
          </c:cat>
          <c:val>
            <c:numRef>
              <c:f>Sheet1!$C$2:$C$6</c:f>
              <c:numCache>
                <c:formatCode>General</c:formatCode>
                <c:ptCount val="5"/>
                <c:pt idx="0">
                  <c:v>43.09</c:v>
                </c:pt>
                <c:pt idx="1">
                  <c:v>40.65</c:v>
                </c:pt>
                <c:pt idx="2">
                  <c:v>45.55</c:v>
                </c:pt>
                <c:pt idx="3">
                  <c:v>43.25</c:v>
                </c:pt>
                <c:pt idx="4">
                  <c:v>32.53</c:v>
                </c:pt>
              </c:numCache>
            </c:numRef>
          </c:val>
          <c:extLst>
            <c:ext xmlns:c16="http://schemas.microsoft.com/office/drawing/2014/chart" uri="{C3380CC4-5D6E-409C-BE32-E72D297353CC}">
              <c16:uniqueId val="{00000001-AB78-4A4A-94E9-D7E6A9063A87}"/>
            </c:ext>
          </c:extLst>
        </c:ser>
        <c:ser>
          <c:idx val="2"/>
          <c:order val="2"/>
          <c:tx>
            <c:strRef>
              <c:f>Sheet1!$D$1</c:f>
              <c:strCache>
                <c:ptCount val="1"/>
                <c:pt idx="0">
                  <c:v>Others</c:v>
                </c:pt>
              </c:strCache>
            </c:strRef>
          </c:tx>
          <c:spPr>
            <a:gradFill rotWithShape="1">
              <a:gsLst>
                <a:gs pos="0">
                  <a:schemeClr val="accent3">
                    <a:tint val="85000"/>
                    <a:shade val="98000"/>
                    <a:satMod val="110000"/>
                    <a:lumMod val="103000"/>
                  </a:schemeClr>
                </a:gs>
                <a:gs pos="50000">
                  <a:schemeClr val="accent3">
                    <a:shade val="85000"/>
                    <a:satMod val="105000"/>
                    <a:lumMod val="100000"/>
                  </a:schemeClr>
                </a:gs>
                <a:gs pos="100000">
                  <a:schemeClr val="accent3">
                    <a:shade val="60000"/>
                    <a:satMod val="120000"/>
                    <a:lumMod val="100000"/>
                  </a:schemeClr>
                </a:gs>
              </a:gsLst>
              <a:lin ang="5400000" scaled="0"/>
            </a:gradFill>
            <a:ln>
              <a:noFill/>
            </a:ln>
            <a:effectLst>
              <a:outerShdw blurRad="88900" dist="2794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2019</c:v>
                </c:pt>
                <c:pt idx="1">
                  <c:v>2020</c:v>
                </c:pt>
                <c:pt idx="2">
                  <c:v>2021</c:v>
                </c:pt>
                <c:pt idx="3">
                  <c:v>2022*</c:v>
                </c:pt>
                <c:pt idx="4">
                  <c:v>2023</c:v>
                </c:pt>
              </c:strCache>
            </c:strRef>
          </c:cat>
          <c:val>
            <c:numRef>
              <c:f>Sheet1!$D$2:$D$6</c:f>
              <c:numCache>
                <c:formatCode>General</c:formatCode>
                <c:ptCount val="5"/>
                <c:pt idx="0">
                  <c:v>29.52</c:v>
                </c:pt>
                <c:pt idx="1">
                  <c:v>45.21</c:v>
                </c:pt>
                <c:pt idx="2">
                  <c:v>31.02</c:v>
                </c:pt>
                <c:pt idx="3">
                  <c:v>44.94</c:v>
                </c:pt>
                <c:pt idx="4">
                  <c:v>38.21</c:v>
                </c:pt>
              </c:numCache>
            </c:numRef>
          </c:val>
          <c:extLst>
            <c:ext xmlns:c16="http://schemas.microsoft.com/office/drawing/2014/chart" uri="{C3380CC4-5D6E-409C-BE32-E72D297353CC}">
              <c16:uniqueId val="{00000000-0193-4BCF-BDD4-F3DEAE9881E2}"/>
            </c:ext>
          </c:extLst>
        </c:ser>
        <c:dLbls>
          <c:dLblPos val="ctr"/>
          <c:showLegendKey val="0"/>
          <c:showVal val="1"/>
          <c:showCatName val="0"/>
          <c:showSerName val="0"/>
          <c:showPercent val="0"/>
          <c:showBubbleSize val="0"/>
        </c:dLbls>
        <c:gapWidth val="100"/>
        <c:overlap val="-24"/>
        <c:axId val="1455545664"/>
        <c:axId val="1455540256"/>
      </c:barChart>
      <c:catAx>
        <c:axId val="14555456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Cambria" panose="02040503050406030204" pitchFamily="18" charset="0"/>
                <a:ea typeface="Cambria" panose="02040503050406030204" pitchFamily="18" charset="0"/>
                <a:cs typeface="+mn-cs"/>
              </a:defRPr>
            </a:pPr>
            <a:endParaRPr lang="en-US"/>
          </a:p>
        </c:txPr>
        <c:crossAx val="1455540256"/>
        <c:crosses val="autoZero"/>
        <c:auto val="1"/>
        <c:lblAlgn val="ctr"/>
        <c:lblOffset val="100"/>
        <c:noMultiLvlLbl val="0"/>
      </c:catAx>
      <c:valAx>
        <c:axId val="1455540256"/>
        <c:scaling>
          <c:orientation val="minMax"/>
        </c:scaling>
        <c:delete val="1"/>
        <c:axPos val="l"/>
        <c:numFmt formatCode="General" sourceLinked="1"/>
        <c:majorTickMark val="none"/>
        <c:minorTickMark val="none"/>
        <c:tickLblPos val="nextTo"/>
        <c:crossAx val="145554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806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8765D0A-F925-40F4-9664-EA8E5BA30641}" type="datetimeFigureOut">
              <a:rPr lang="en-US" smtClean="0"/>
              <a:pPr/>
              <a:t>3/7/2025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58EC729-AF8F-4485-9232-8BC19E3506BF}" type="slidenum">
              <a:rPr lang="en-US" smtClean="0"/>
              <a:pPr/>
              <a:t>‹#›</a:t>
            </a:fld>
            <a:endParaRPr lang="en-US"/>
          </a:p>
        </p:txBody>
      </p:sp>
    </p:spTree>
    <p:extLst>
      <p:ext uri="{BB962C8B-B14F-4D97-AF65-F5344CB8AC3E}">
        <p14:creationId xmlns:p14="http://schemas.microsoft.com/office/powerpoint/2010/main" val="14025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ena.org/#phase1"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nena.org/#phaseII"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eaLnBrk="1" hangingPunct="1">
              <a:lnSpc>
                <a:spcPct val="80000"/>
              </a:lnSpc>
            </a:pPr>
            <a:r>
              <a:rPr lang="en-US" sz="1200" dirty="0"/>
              <a:t>Title:  MSAG &amp; MSAG Maintenance</a:t>
            </a:r>
          </a:p>
          <a:p>
            <a:pPr eaLnBrk="1" hangingPunct="1">
              <a:lnSpc>
                <a:spcPct val="80000"/>
              </a:lnSpc>
            </a:pPr>
            <a:endParaRPr lang="en-US" sz="120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sz="1200" baseline="0" dirty="0"/>
              <a:t>Updated by: Sandeep Talasila	 	Date: June 2022</a:t>
            </a:r>
            <a:endParaRPr lang="en-US" sz="1200" dirty="0"/>
          </a:p>
          <a:p>
            <a:pPr eaLnBrk="1" hangingPunct="1">
              <a:lnSpc>
                <a:spcPct val="80000"/>
              </a:lnSpc>
            </a:pPr>
            <a:r>
              <a:rPr lang="en-US" sz="1200" dirty="0"/>
              <a:t>Updated by:</a:t>
            </a:r>
            <a:r>
              <a:rPr lang="en-US" sz="1200" baseline="0" dirty="0"/>
              <a:t> Glen Condon		Date: September 2016</a:t>
            </a:r>
            <a:endParaRPr lang="en-US" sz="1200" dirty="0"/>
          </a:p>
          <a:p>
            <a:pPr eaLnBrk="1" hangingPunct="1">
              <a:lnSpc>
                <a:spcPct val="80000"/>
              </a:lnSpc>
            </a:pPr>
            <a:r>
              <a:rPr lang="en-US" sz="1200" dirty="0"/>
              <a:t>Created by:  </a:t>
            </a:r>
            <a:r>
              <a:rPr lang="en-US" dirty="0">
                <a:solidFill>
                  <a:prstClr val="black"/>
                </a:solidFill>
              </a:rPr>
              <a:t>Glenn </a:t>
            </a:r>
            <a:r>
              <a:rPr lang="en-US" dirty="0" err="1">
                <a:solidFill>
                  <a:prstClr val="black"/>
                </a:solidFill>
              </a:rPr>
              <a:t>Kammerer</a:t>
            </a:r>
            <a:r>
              <a:rPr lang="en-US" sz="1200" dirty="0"/>
              <a:t>		Date: Unknown		</a:t>
            </a:r>
          </a:p>
          <a:p>
            <a:endParaRPr lang="en-US" dirty="0"/>
          </a:p>
          <a:p>
            <a:r>
              <a:rPr lang="en-US" dirty="0"/>
              <a:t>Get a show of hands to validate all this. We are not taking the time to show them how to build</a:t>
            </a:r>
            <a:r>
              <a:rPr lang="en-US" baseline="0" dirty="0"/>
              <a:t> an MSAG from scratch – or train them on how to use/understand GIS terms. Make sure no one is completely lost here.</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2</a:t>
            </a:fld>
            <a:endParaRPr lang="en-US"/>
          </a:p>
        </p:txBody>
      </p:sp>
    </p:spTree>
    <p:extLst>
      <p:ext uri="{BB962C8B-B14F-4D97-AF65-F5344CB8AC3E}">
        <p14:creationId xmlns:p14="http://schemas.microsoft.com/office/powerpoint/2010/main" val="223975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It is important to note here that the coordinates of the cell phone</a:t>
            </a:r>
            <a:r>
              <a:rPr lang="en-US" baseline="0" dirty="0"/>
              <a:t> itself are only relevant for MAPPING the call and not for ROUTING the call.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a:t>
            </a:r>
            <a:r>
              <a:rPr lang="en-US" baseline="0" dirty="0"/>
              <a:t> PSAPs (towers near County of City lines) – A PSAP must agree to take all the calls from a sector that crosses the boundaries, with least number of call transfers – as every second is important in emergency response.</a:t>
            </a:r>
          </a:p>
          <a:p>
            <a:endParaRPr lang="en-US" baseline="0" dirty="0"/>
          </a:p>
          <a:p>
            <a:r>
              <a:rPr lang="en-US" baseline="0" dirty="0"/>
              <a:t>NENA 9-1-1 Statistics. As of Feb 2021 https://www.nena.org/general/custom.asp?page=911Statistics</a:t>
            </a:r>
          </a:p>
          <a:p>
            <a:endParaRPr lang="en-US" baseline="0" dirty="0"/>
          </a:p>
          <a:p>
            <a:r>
              <a:rPr lang="en-US" sz="1200" kern="1200" dirty="0">
                <a:solidFill>
                  <a:schemeClr val="tx1"/>
                </a:solidFill>
                <a:effectLst/>
                <a:latin typeface="+mn-lt"/>
                <a:ea typeface="+mn-ea"/>
                <a:cs typeface="+mn-cs"/>
              </a:rPr>
              <a:t>99.4% of PSAPs have some </a:t>
            </a:r>
            <a:r>
              <a:rPr lang="en-US" sz="1200" u="none" strike="noStrike" kern="1200" dirty="0">
                <a:solidFill>
                  <a:schemeClr val="tx1"/>
                </a:solidFill>
                <a:effectLst/>
                <a:latin typeface="+mn-lt"/>
                <a:ea typeface="+mn-ea"/>
                <a:cs typeface="+mn-cs"/>
                <a:hlinkClick r:id="rId3"/>
              </a:rPr>
              <a:t>Phase I</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99.2% of PSAPs have some </a:t>
            </a:r>
            <a:r>
              <a:rPr lang="en-US" sz="1200" u="none" strike="noStrike" kern="1200" dirty="0">
                <a:solidFill>
                  <a:schemeClr val="tx1"/>
                </a:solidFill>
                <a:effectLst/>
                <a:latin typeface="+mn-lt"/>
                <a:ea typeface="+mn-ea"/>
                <a:cs typeface="+mn-cs"/>
                <a:hlinkClick r:id="rId4"/>
              </a:rPr>
              <a:t>Phase II</a:t>
            </a:r>
            <a:br>
              <a:rPr lang="en-US" sz="1200" u="none" strike="noStrike" kern="1200" dirty="0">
                <a:solidFill>
                  <a:schemeClr val="tx1"/>
                </a:solidFill>
                <a:effectLst/>
                <a:latin typeface="+mn-lt"/>
                <a:ea typeface="+mn-ea"/>
                <a:cs typeface="+mn-cs"/>
                <a:hlinkClick r:id="rId4"/>
              </a:rPr>
            </a:br>
            <a:br>
              <a:rPr lang="en-US" sz="1200" u="none" strike="noStrike" kern="1200" dirty="0">
                <a:solidFill>
                  <a:schemeClr val="tx1"/>
                </a:solidFill>
                <a:effectLst/>
                <a:latin typeface="+mn-lt"/>
                <a:ea typeface="+mn-ea"/>
                <a:cs typeface="+mn-cs"/>
                <a:hlinkClick r:id="rId4"/>
              </a:rPr>
            </a:br>
            <a:r>
              <a:rPr lang="en-US" sz="1200" kern="1200" dirty="0">
                <a:solidFill>
                  <a:schemeClr val="tx1"/>
                </a:solidFill>
                <a:effectLst/>
                <a:latin typeface="+mn-lt"/>
                <a:ea typeface="+mn-ea"/>
                <a:cs typeface="+mn-cs"/>
              </a:rPr>
              <a:t>97.8% of Counties have some Phase I, 97.3% of Counties have some Phase II</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98.9% of Population have some Phase I, 98.9% of Population have some Phase II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term `some’ means that some or all wireless carriers have implemented either Phase I or Phase II service in the County or the PSAPs. In order for any carrier to provide service, the County or PSAP must be capable of receiving the service. In most cases, all carriers are implemented in a County or PSAP, but one or more may be in the process of completing the implementation.</a:t>
            </a:r>
          </a:p>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16</a:t>
            </a:fld>
            <a:endParaRPr lang="en-US"/>
          </a:p>
        </p:txBody>
      </p:sp>
    </p:spTree>
    <p:extLst>
      <p:ext uri="{BB962C8B-B14F-4D97-AF65-F5344CB8AC3E}">
        <p14:creationId xmlns:p14="http://schemas.microsoft.com/office/powerpoint/2010/main" val="251172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Different</a:t>
            </a:r>
            <a:r>
              <a:rPr lang="en-US" baseline="0" dirty="0"/>
              <a:t> PSAPs (towers near County of City lines) – A PSAP must agree to take all the calls from a sector that crosses the boundaries, with least number of call transfers – as every second is important in emergency response.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Cellular Routing was implemented in 1998, due to lack of technology (geographic coordinates) calls are routed based on the tower sector maps. (Intrado video </a:t>
            </a:r>
            <a:r>
              <a:rPr lang="en-US" dirty="0"/>
              <a:t>https://www.intrado.com/blog/life-safety/transforming-how-911-calls-are-routed-to-public-safety-locate-before-route#)</a:t>
            </a:r>
            <a:endParaRPr lang="en-US" baseline="0" dirty="0"/>
          </a:p>
          <a:p>
            <a:endParaRPr lang="en-US" baseline="0" dirty="0"/>
          </a:p>
          <a:p>
            <a:r>
              <a:rPr lang="en-US" dirty="0"/>
              <a:t>https://gis.utah.gov/mapping-utah-s-wireless-emergency-call-routing-system/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Add - Occasionally Cell tower locations need to be verified  for a valid location information (address, or coordinates)</a:t>
            </a:r>
          </a:p>
          <a:p>
            <a:endParaRPr lang="en-US" dirty="0"/>
          </a:p>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17</a:t>
            </a:fld>
            <a:endParaRPr lang="en-US"/>
          </a:p>
        </p:txBody>
      </p:sp>
    </p:spTree>
    <p:extLst>
      <p:ext uri="{BB962C8B-B14F-4D97-AF65-F5344CB8AC3E}">
        <p14:creationId xmlns:p14="http://schemas.microsoft.com/office/powerpoint/2010/main" val="72162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Others include VOIP, MLTS, Telematics, Admin calls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2022 data may not be complete. Some of the PSAPs upgraded to new CHE and may have reported partial of annual volume</a:t>
            </a:r>
          </a:p>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18</a:t>
            </a:fld>
            <a:endParaRPr lang="en-US"/>
          </a:p>
        </p:txBody>
      </p:sp>
    </p:spTree>
    <p:extLst>
      <p:ext uri="{BB962C8B-B14F-4D97-AF65-F5344CB8AC3E}">
        <p14:creationId xmlns:p14="http://schemas.microsoft.com/office/powerpoint/2010/main" val="309308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Not all PSAPs utilize ESN for agency identification</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19</a:t>
            </a:fld>
            <a:endParaRPr lang="en-US"/>
          </a:p>
        </p:txBody>
      </p:sp>
    </p:spTree>
    <p:extLst>
      <p:ext uri="{BB962C8B-B14F-4D97-AF65-F5344CB8AC3E}">
        <p14:creationId xmlns:p14="http://schemas.microsoft.com/office/powerpoint/2010/main" val="1026245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20</a:t>
            </a:fld>
            <a:endParaRPr lang="en-US"/>
          </a:p>
        </p:txBody>
      </p:sp>
    </p:spTree>
    <p:extLst>
      <p:ext uri="{BB962C8B-B14F-4D97-AF65-F5344CB8AC3E}">
        <p14:creationId xmlns:p14="http://schemas.microsoft.com/office/powerpoint/2010/main" val="3268735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Glenn:</a:t>
            </a:r>
            <a:r>
              <a:rPr lang="en-US" baseline="0" dirty="0"/>
              <a:t> VERY OLD ALI dump – from the days when they got the location information on a small screen with no mapping. Call this a “raw” dump but it does show the basics.</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21</a:t>
            </a:fld>
            <a:endParaRPr lang="en-US"/>
          </a:p>
        </p:txBody>
      </p:sp>
    </p:spTree>
    <p:extLst>
      <p:ext uri="{BB962C8B-B14F-4D97-AF65-F5344CB8AC3E}">
        <p14:creationId xmlns:p14="http://schemas.microsoft.com/office/powerpoint/2010/main" val="1963129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aseline="0" dirty="0"/>
              <a:t>Note that you can “trick” the ELT but using a / with a back-up responder name so on 883 imagine “Monument Fire </a:t>
            </a:r>
            <a:r>
              <a:rPr lang="en-US" baseline="0" dirty="0" err="1"/>
              <a:t>Dept</a:t>
            </a:r>
            <a:r>
              <a:rPr lang="en-US" baseline="0" dirty="0"/>
              <a:t>/Hobbs Fire Dept”</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22</a:t>
            </a:fld>
            <a:endParaRPr lang="en-US"/>
          </a:p>
        </p:txBody>
      </p:sp>
    </p:spTree>
    <p:extLst>
      <p:ext uri="{BB962C8B-B14F-4D97-AF65-F5344CB8AC3E}">
        <p14:creationId xmlns:p14="http://schemas.microsoft.com/office/powerpoint/2010/main" val="392265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23</a:t>
            </a:fld>
            <a:endParaRPr lang="en-US"/>
          </a:p>
        </p:txBody>
      </p:sp>
    </p:spTree>
    <p:extLst>
      <p:ext uri="{BB962C8B-B14F-4D97-AF65-F5344CB8AC3E}">
        <p14:creationId xmlns:p14="http://schemas.microsoft.com/office/powerpoint/2010/main" val="1448386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https://www.vestapublicsafety.com/news-events/blog.php?id=110&amp;Is+Your+Data+NG9-1-1+Ready</a:t>
            </a:r>
          </a:p>
        </p:txBody>
      </p:sp>
      <p:sp>
        <p:nvSpPr>
          <p:cNvPr id="4" name="Slide Number Placeholder 3"/>
          <p:cNvSpPr>
            <a:spLocks noGrp="1"/>
          </p:cNvSpPr>
          <p:nvPr>
            <p:ph type="sldNum" sz="quarter" idx="10"/>
          </p:nvPr>
        </p:nvSpPr>
        <p:spPr/>
        <p:txBody>
          <a:bodyPr/>
          <a:lstStyle/>
          <a:p>
            <a:fld id="{858EC729-AF8F-4485-9232-8BC19E3506BF}" type="slidenum">
              <a:rPr lang="en-US" smtClean="0"/>
              <a:pPr/>
              <a:t>24</a:t>
            </a:fld>
            <a:endParaRPr lang="en-US"/>
          </a:p>
        </p:txBody>
      </p:sp>
    </p:spTree>
    <p:extLst>
      <p:ext uri="{BB962C8B-B14F-4D97-AF65-F5344CB8AC3E}">
        <p14:creationId xmlns:p14="http://schemas.microsoft.com/office/powerpoint/2010/main" val="3044676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Note</a:t>
            </a:r>
            <a:r>
              <a:rPr lang="en-US" baseline="0" dirty="0"/>
              <a:t> that these are just ROAD NAME sync issues – there are many other issues involving ESNs, Communities and Ranging to deal with too.</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25</a:t>
            </a:fld>
            <a:endParaRPr lang="en-US"/>
          </a:p>
        </p:txBody>
      </p:sp>
    </p:spTree>
    <p:extLst>
      <p:ext uri="{BB962C8B-B14F-4D97-AF65-F5344CB8AC3E}">
        <p14:creationId xmlns:p14="http://schemas.microsoft.com/office/powerpoint/2010/main" val="397826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eaLnBrk="1" hangingPunct="1">
              <a:lnSpc>
                <a:spcPct val="80000"/>
              </a:lnSpc>
            </a:pPr>
            <a:r>
              <a:rPr lang="en-US" sz="1200" dirty="0"/>
              <a:t>Title:  MSAG &amp; MSAG Maintenance</a:t>
            </a:r>
          </a:p>
          <a:p>
            <a:pPr eaLnBrk="1" hangingPunct="1">
              <a:lnSpc>
                <a:spcPct val="80000"/>
              </a:lnSpc>
            </a:pPr>
            <a:endParaRPr lang="en-US" sz="120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sz="1200" baseline="0" dirty="0"/>
              <a:t>Updated by: Sandeep Talasila	 	Date: June 2022</a:t>
            </a:r>
            <a:endParaRPr lang="en-US" sz="1200" dirty="0"/>
          </a:p>
          <a:p>
            <a:pPr eaLnBrk="1" hangingPunct="1">
              <a:lnSpc>
                <a:spcPct val="80000"/>
              </a:lnSpc>
            </a:pPr>
            <a:r>
              <a:rPr lang="en-US" sz="1200" dirty="0"/>
              <a:t>Updated by:</a:t>
            </a:r>
            <a:r>
              <a:rPr lang="en-US" sz="1200" baseline="0" dirty="0"/>
              <a:t> Glen Condon		Date: September 2016</a:t>
            </a:r>
            <a:endParaRPr lang="en-US" sz="1200" dirty="0"/>
          </a:p>
          <a:p>
            <a:pPr eaLnBrk="1" hangingPunct="1">
              <a:lnSpc>
                <a:spcPct val="80000"/>
              </a:lnSpc>
            </a:pPr>
            <a:r>
              <a:rPr lang="en-US" sz="1200" dirty="0"/>
              <a:t>Created by:  </a:t>
            </a:r>
            <a:r>
              <a:rPr lang="en-US" dirty="0">
                <a:solidFill>
                  <a:prstClr val="black"/>
                </a:solidFill>
              </a:rPr>
              <a:t>Glenn </a:t>
            </a:r>
            <a:r>
              <a:rPr lang="en-US" dirty="0" err="1">
                <a:solidFill>
                  <a:prstClr val="black"/>
                </a:solidFill>
              </a:rPr>
              <a:t>Kammerer</a:t>
            </a:r>
            <a:r>
              <a:rPr lang="en-US" sz="1200" dirty="0"/>
              <a:t>		Date: Unknown		</a:t>
            </a:r>
          </a:p>
          <a:p>
            <a:endParaRPr lang="en-US" dirty="0"/>
          </a:p>
          <a:p>
            <a:r>
              <a:rPr lang="en-US" dirty="0"/>
              <a:t>Get a show of hands to validate all this. We are not taking the time to show them how to build</a:t>
            </a:r>
            <a:r>
              <a:rPr lang="en-US" baseline="0" dirty="0"/>
              <a:t> an MSAG from scratch – or train them on how to use/understand GIS terms. Make sure no one is completely lost here.</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3</a:t>
            </a:fld>
            <a:endParaRPr lang="en-US"/>
          </a:p>
        </p:txBody>
      </p:sp>
    </p:spTree>
    <p:extLst>
      <p:ext uri="{BB962C8B-B14F-4D97-AF65-F5344CB8AC3E}">
        <p14:creationId xmlns:p14="http://schemas.microsoft.com/office/powerpoint/2010/main" val="1964553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Note that the low and high address fields have no relevance to even/odd</a:t>
            </a:r>
            <a:r>
              <a:rPr lang="en-US" baseline="0" dirty="0"/>
              <a:t> or left/right. </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27</a:t>
            </a:fld>
            <a:endParaRPr lang="en-US"/>
          </a:p>
        </p:txBody>
      </p:sp>
    </p:spTree>
    <p:extLst>
      <p:ext uri="{BB962C8B-B14F-4D97-AF65-F5344CB8AC3E}">
        <p14:creationId xmlns:p14="http://schemas.microsoft.com/office/powerpoint/2010/main" val="359152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Glenn: NOTE that sometimes MSAGs have all four road name fields split out and sometimes not</a:t>
            </a:r>
          </a:p>
        </p:txBody>
      </p:sp>
      <p:sp>
        <p:nvSpPr>
          <p:cNvPr id="4" name="Slide Number Placeholder 3"/>
          <p:cNvSpPr>
            <a:spLocks noGrp="1"/>
          </p:cNvSpPr>
          <p:nvPr>
            <p:ph type="sldNum" sz="quarter" idx="10"/>
          </p:nvPr>
        </p:nvSpPr>
        <p:spPr/>
        <p:txBody>
          <a:bodyPr/>
          <a:lstStyle/>
          <a:p>
            <a:fld id="{858EC729-AF8F-4485-9232-8BC19E3506BF}" type="slidenum">
              <a:rPr lang="en-US" smtClean="0"/>
              <a:pPr/>
              <a:t>28</a:t>
            </a:fld>
            <a:endParaRPr lang="en-US"/>
          </a:p>
        </p:txBody>
      </p:sp>
    </p:spTree>
    <p:extLst>
      <p:ext uri="{BB962C8B-B14F-4D97-AF65-F5344CB8AC3E}">
        <p14:creationId xmlns:p14="http://schemas.microsoft.com/office/powerpoint/2010/main" val="4130144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Inflate the ranges to avoid higher error count or potential errors. Not a good practice </a:t>
            </a:r>
          </a:p>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29</a:t>
            </a:fld>
            <a:endParaRPr lang="en-US"/>
          </a:p>
        </p:txBody>
      </p:sp>
    </p:spTree>
    <p:extLst>
      <p:ext uri="{BB962C8B-B14F-4D97-AF65-F5344CB8AC3E}">
        <p14:creationId xmlns:p14="http://schemas.microsoft.com/office/powerpoint/2010/main" val="3237520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Glenn</a:t>
            </a:r>
            <a:r>
              <a:rPr lang="en-US" baseline="0" dirty="0"/>
              <a:t> – explain potential vs. actual addressing	</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30</a:t>
            </a:fld>
            <a:endParaRPr lang="en-US"/>
          </a:p>
        </p:txBody>
      </p:sp>
    </p:spTree>
    <p:extLst>
      <p:ext uri="{BB962C8B-B14F-4D97-AF65-F5344CB8AC3E}">
        <p14:creationId xmlns:p14="http://schemas.microsoft.com/office/powerpoint/2010/main" val="3989387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Glenn: A bit about NENA standards – National</a:t>
            </a:r>
            <a:r>
              <a:rPr lang="en-US" baseline="0" dirty="0"/>
              <a:t> Emergency Number Association – work with USPS, Census, URISA, etc. Always evolving, especially with NG9-1-1	</a:t>
            </a:r>
          </a:p>
          <a:p>
            <a:endParaRPr lang="en-US" baseline="0" dirty="0"/>
          </a:p>
          <a:p>
            <a:pPr lvl="2"/>
            <a:r>
              <a:rPr lang="en-US" sz="1200" dirty="0">
                <a:latin typeface="Cambria" panose="02040503050406030204" pitchFamily="18" charset="0"/>
                <a:ea typeface="Cambria" panose="02040503050406030204" pitchFamily="18" charset="0"/>
              </a:rPr>
              <a:t>ZIP Codes are lines, not polygons</a:t>
            </a:r>
          </a:p>
          <a:p>
            <a:pPr lvl="2"/>
            <a:r>
              <a:rPr lang="en-US" sz="1200" dirty="0">
                <a:latin typeface="Cambria" panose="02040503050406030204" pitchFamily="18" charset="0"/>
                <a:ea typeface="Cambria" panose="02040503050406030204" pitchFamily="18" charset="0"/>
              </a:rPr>
              <a:t>And the USPS does not maintain ZIP code “Boundaries”</a:t>
            </a:r>
          </a:p>
          <a:p>
            <a:pPr lvl="2"/>
            <a:r>
              <a:rPr lang="en-US" sz="1200" dirty="0">
                <a:latin typeface="Cambria" panose="02040503050406030204" pitchFamily="18" charset="0"/>
                <a:ea typeface="Cambria" panose="02040503050406030204" pitchFamily="18" charset="0"/>
              </a:rPr>
              <a:t>And even if they did, they don’t work well in New Mexico</a:t>
            </a:r>
          </a:p>
          <a:p>
            <a:pPr lvl="2"/>
            <a:r>
              <a:rPr lang="en-US" sz="1200" dirty="0">
                <a:latin typeface="Cambria" panose="02040503050406030204" pitchFamily="18" charset="0"/>
                <a:ea typeface="Cambria" panose="02040503050406030204" pitchFamily="18" charset="0"/>
              </a:rPr>
              <a:t>Nonetheless, it’s the rule</a:t>
            </a:r>
          </a:p>
          <a:p>
            <a:pPr lvl="2"/>
            <a:r>
              <a:rPr lang="en-US" sz="1200" dirty="0">
                <a:latin typeface="Cambria" panose="02040503050406030204" pitchFamily="18" charset="0"/>
                <a:ea typeface="Cambria" panose="02040503050406030204" pitchFamily="18" charset="0"/>
              </a:rPr>
              <a:t>But that’s changing with NG9-1-1</a:t>
            </a:r>
          </a:p>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31</a:t>
            </a:fld>
            <a:endParaRPr lang="en-US"/>
          </a:p>
        </p:txBody>
      </p:sp>
    </p:spTree>
    <p:extLst>
      <p:ext uri="{BB962C8B-B14F-4D97-AF65-F5344CB8AC3E}">
        <p14:creationId xmlns:p14="http://schemas.microsoft.com/office/powerpoint/2010/main" val="397461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aseline="0" dirty="0"/>
              <a:t>Glenn:	</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32</a:t>
            </a:fld>
            <a:endParaRPr lang="en-US"/>
          </a:p>
        </p:txBody>
      </p:sp>
    </p:spTree>
    <p:extLst>
      <p:ext uri="{BB962C8B-B14F-4D97-AF65-F5344CB8AC3E}">
        <p14:creationId xmlns:p14="http://schemas.microsoft.com/office/powerpoint/2010/main" val="2378970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aseline="0" dirty="0"/>
              <a:t>Glenn:	</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33</a:t>
            </a:fld>
            <a:endParaRPr lang="en-US"/>
          </a:p>
        </p:txBody>
      </p:sp>
    </p:spTree>
    <p:extLst>
      <p:ext uri="{BB962C8B-B14F-4D97-AF65-F5344CB8AC3E}">
        <p14:creationId xmlns:p14="http://schemas.microsoft.com/office/powerpoint/2010/main" val="3075794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34</a:t>
            </a:fld>
            <a:endParaRPr lang="en-US"/>
          </a:p>
        </p:txBody>
      </p:sp>
    </p:spTree>
    <p:extLst>
      <p:ext uri="{BB962C8B-B14F-4D97-AF65-F5344CB8AC3E}">
        <p14:creationId xmlns:p14="http://schemas.microsoft.com/office/powerpoint/2010/main" val="869783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35</a:t>
            </a:fld>
            <a:endParaRPr lang="en-US"/>
          </a:p>
        </p:txBody>
      </p:sp>
    </p:spTree>
    <p:extLst>
      <p:ext uri="{BB962C8B-B14F-4D97-AF65-F5344CB8AC3E}">
        <p14:creationId xmlns:p14="http://schemas.microsoft.com/office/powerpoint/2010/main" val="3508544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36</a:t>
            </a:fld>
            <a:endParaRPr lang="en-US"/>
          </a:p>
        </p:txBody>
      </p:sp>
    </p:spTree>
    <p:extLst>
      <p:ext uri="{BB962C8B-B14F-4D97-AF65-F5344CB8AC3E}">
        <p14:creationId xmlns:p14="http://schemas.microsoft.com/office/powerpoint/2010/main" val="287747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eaLnBrk="1" hangingPunct="1">
              <a:lnSpc>
                <a:spcPct val="80000"/>
              </a:lnSpc>
            </a:pPr>
            <a:r>
              <a:rPr lang="en-US" sz="1200" dirty="0"/>
              <a:t>Title:  MSAG &amp; MSAG Maintenance</a:t>
            </a:r>
          </a:p>
          <a:p>
            <a:pPr eaLnBrk="1" hangingPunct="1">
              <a:lnSpc>
                <a:spcPct val="80000"/>
              </a:lnSpc>
            </a:pPr>
            <a:endParaRPr lang="en-US" sz="120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sz="1200" baseline="0" dirty="0"/>
              <a:t>Updated by: Sandeep Talasila	 	Date: June 2022</a:t>
            </a:r>
            <a:endParaRPr lang="en-US" sz="1200" dirty="0"/>
          </a:p>
          <a:p>
            <a:pPr eaLnBrk="1" hangingPunct="1">
              <a:lnSpc>
                <a:spcPct val="80000"/>
              </a:lnSpc>
            </a:pPr>
            <a:r>
              <a:rPr lang="en-US" sz="1200" dirty="0"/>
              <a:t>Updated by:</a:t>
            </a:r>
            <a:r>
              <a:rPr lang="en-US" sz="1200" baseline="0" dirty="0"/>
              <a:t> Glen Condon		Date: September 2016</a:t>
            </a:r>
            <a:endParaRPr lang="en-US" sz="1200" dirty="0"/>
          </a:p>
          <a:p>
            <a:pPr eaLnBrk="1" hangingPunct="1">
              <a:lnSpc>
                <a:spcPct val="80000"/>
              </a:lnSpc>
            </a:pPr>
            <a:r>
              <a:rPr lang="en-US" sz="1200" dirty="0"/>
              <a:t>Created by:  </a:t>
            </a:r>
            <a:r>
              <a:rPr lang="en-US" dirty="0">
                <a:solidFill>
                  <a:prstClr val="black"/>
                </a:solidFill>
              </a:rPr>
              <a:t>Glenn </a:t>
            </a:r>
            <a:r>
              <a:rPr lang="en-US" dirty="0" err="1">
                <a:solidFill>
                  <a:prstClr val="black"/>
                </a:solidFill>
              </a:rPr>
              <a:t>Kammerer</a:t>
            </a:r>
            <a:r>
              <a:rPr lang="en-US" sz="1200" dirty="0"/>
              <a:t>		Date: Unknown		</a:t>
            </a:r>
          </a:p>
          <a:p>
            <a:endParaRPr lang="en-US" dirty="0"/>
          </a:p>
          <a:p>
            <a:r>
              <a:rPr lang="en-US" dirty="0"/>
              <a:t>Get a show of hands to validate all this. We are not taking the time to show them how to build</a:t>
            </a:r>
            <a:r>
              <a:rPr lang="en-US" baseline="0" dirty="0"/>
              <a:t> an MSAG from scratch – or train them on how to use/understand GIS terms. Make sure no one is completely lost here.</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4</a:t>
            </a:fld>
            <a:endParaRPr lang="en-US"/>
          </a:p>
        </p:txBody>
      </p:sp>
    </p:spTree>
    <p:extLst>
      <p:ext uri="{BB962C8B-B14F-4D97-AF65-F5344CB8AC3E}">
        <p14:creationId xmlns:p14="http://schemas.microsoft.com/office/powerpoint/2010/main" val="390157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When an address verification request comes from the Telco that require contacting customers, county or city has to validate these addresses and correct them with the </a:t>
            </a:r>
            <a:r>
              <a:rPr lang="en-US" dirty="0" err="1">
                <a:solidFill>
                  <a:srgbClr val="FF0000"/>
                </a:solidFill>
              </a:rPr>
              <a:t>telcos</a:t>
            </a: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858EC729-AF8F-4485-9232-8BC19E3506BF}" type="slidenum">
              <a:rPr lang="en-US" smtClean="0"/>
              <a:pPr/>
              <a:t>37</a:t>
            </a:fld>
            <a:endParaRPr lang="en-US"/>
          </a:p>
        </p:txBody>
      </p:sp>
    </p:spTree>
    <p:extLst>
      <p:ext uri="{BB962C8B-B14F-4D97-AF65-F5344CB8AC3E}">
        <p14:creationId xmlns:p14="http://schemas.microsoft.com/office/powerpoint/2010/main" val="1979459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These are sample</a:t>
            </a:r>
            <a:r>
              <a:rPr lang="en-US" baseline="0" dirty="0"/>
              <a:t> scenarios and need to be adapted to the reality in your county or municipality</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38</a:t>
            </a:fld>
            <a:endParaRPr lang="en-US"/>
          </a:p>
        </p:txBody>
      </p:sp>
    </p:spTree>
    <p:extLst>
      <p:ext uri="{BB962C8B-B14F-4D97-AF65-F5344CB8AC3E}">
        <p14:creationId xmlns:p14="http://schemas.microsoft.com/office/powerpoint/2010/main" val="803203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Discuss with attendees</a:t>
            </a:r>
            <a:r>
              <a:rPr lang="en-US" baseline="0" dirty="0"/>
              <a:t> how each of these might work</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40</a:t>
            </a:fld>
            <a:endParaRPr lang="en-US"/>
          </a:p>
        </p:txBody>
      </p:sp>
    </p:spTree>
    <p:extLst>
      <p:ext uri="{BB962C8B-B14F-4D97-AF65-F5344CB8AC3E}">
        <p14:creationId xmlns:p14="http://schemas.microsoft.com/office/powerpoint/2010/main" val="3786323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Add a screenshot to search for the change requests – Archive MSAG CRs</a:t>
            </a:r>
          </a:p>
        </p:txBody>
      </p:sp>
      <p:sp>
        <p:nvSpPr>
          <p:cNvPr id="4" name="Slide Number Placeholder 3"/>
          <p:cNvSpPr>
            <a:spLocks noGrp="1"/>
          </p:cNvSpPr>
          <p:nvPr>
            <p:ph type="sldNum" sz="quarter" idx="10"/>
          </p:nvPr>
        </p:nvSpPr>
        <p:spPr/>
        <p:txBody>
          <a:bodyPr/>
          <a:lstStyle/>
          <a:p>
            <a:fld id="{858EC729-AF8F-4485-9232-8BC19E3506BF}" type="slidenum">
              <a:rPr lang="en-US" smtClean="0"/>
              <a:pPr/>
              <a:t>41</a:t>
            </a:fld>
            <a:endParaRPr lang="en-US"/>
          </a:p>
        </p:txBody>
      </p:sp>
    </p:spTree>
    <p:extLst>
      <p:ext uri="{BB962C8B-B14F-4D97-AF65-F5344CB8AC3E}">
        <p14:creationId xmlns:p14="http://schemas.microsoft.com/office/powerpoint/2010/main" val="3585586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Glenn – some info from your personal experience will be helpful.</a:t>
            </a:r>
          </a:p>
        </p:txBody>
      </p:sp>
      <p:sp>
        <p:nvSpPr>
          <p:cNvPr id="4" name="Slide Number Placeholder 3"/>
          <p:cNvSpPr>
            <a:spLocks noGrp="1"/>
          </p:cNvSpPr>
          <p:nvPr>
            <p:ph type="sldNum" sz="quarter" idx="10"/>
          </p:nvPr>
        </p:nvSpPr>
        <p:spPr/>
        <p:txBody>
          <a:bodyPr/>
          <a:lstStyle/>
          <a:p>
            <a:fld id="{858EC729-AF8F-4485-9232-8BC19E3506BF}" type="slidenum">
              <a:rPr lang="en-US" smtClean="0"/>
              <a:pPr/>
              <a:t>42</a:t>
            </a:fld>
            <a:endParaRPr lang="en-US"/>
          </a:p>
        </p:txBody>
      </p:sp>
    </p:spTree>
    <p:extLst>
      <p:ext uri="{BB962C8B-B14F-4D97-AF65-F5344CB8AC3E}">
        <p14:creationId xmlns:p14="http://schemas.microsoft.com/office/powerpoint/2010/main" val="1474908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MSAG Request, ANI/ALI Discrepancy Report, TN Change Request, or ESN Change Request report will have one of the following statuses: </a:t>
            </a:r>
          </a:p>
          <a:p>
            <a:endParaRPr lang="en-US" dirty="0"/>
          </a:p>
          <a:p>
            <a:r>
              <a:rPr lang="en-US" dirty="0"/>
              <a:t>Referred – request as been referred to a Service Provider for update by the Intrado Data analyst. </a:t>
            </a:r>
          </a:p>
          <a:p>
            <a:r>
              <a:rPr lang="en-US" dirty="0"/>
              <a:t>Requested - request is submitted by the Intrado Data Analyst and is being investigated/processed by the County Coordinator. In this case, the County Coordinator has the authority to INITIATE or DENY the request made by the Intrado Data Analyst but does not have the authority to delete the request. If the County Coordinator initiates the request, the request follows Initiated status procedures.</a:t>
            </a:r>
          </a:p>
          <a:p>
            <a:r>
              <a:rPr lang="en-US" dirty="0"/>
              <a:t>Suspended</a:t>
            </a:r>
            <a:r>
              <a:rPr lang="en-US" baseline="0" dirty="0"/>
              <a:t> - T</a:t>
            </a:r>
            <a:r>
              <a:rPr lang="en-US" dirty="0"/>
              <a:t>he investigation/processing of the request by the assigned Intrado Data Analyst is paused pending the retrieval of additional information from the user who submitted the request. If a request lists with this status, you should expect to find a related message from the Intrado Data Analyst. This message is in the Comments field of the request. This field is viewed by performing an Active Request Status function on the request. Requests that have this status cannot be deleted or archived, and they must be updated by the submitting County Coordinator before they can be processed further (refer to the 9-1-1 NET Users Guide for more information.) </a:t>
            </a:r>
          </a:p>
          <a:p>
            <a:r>
              <a:rPr lang="en-US" dirty="0"/>
              <a:t>Updated - This request has been updated by the submitting County Coordinator to contain additional information that was requested by an Intrado Data Analyst. Requests that have this status cannot be deleted or archived. </a:t>
            </a:r>
          </a:p>
          <a:p>
            <a:endParaRPr lang="en-US" dirty="0"/>
          </a:p>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46</a:t>
            </a:fld>
            <a:endParaRPr lang="en-US"/>
          </a:p>
        </p:txBody>
      </p:sp>
    </p:spTree>
    <p:extLst>
      <p:ext uri="{BB962C8B-B14F-4D97-AF65-F5344CB8AC3E}">
        <p14:creationId xmlns:p14="http://schemas.microsoft.com/office/powerpoint/2010/main" val="1938973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47</a:t>
            </a:fld>
            <a:endParaRPr lang="en-US"/>
          </a:p>
        </p:txBody>
      </p:sp>
    </p:spTree>
    <p:extLst>
      <p:ext uri="{BB962C8B-B14F-4D97-AF65-F5344CB8AC3E}">
        <p14:creationId xmlns:p14="http://schemas.microsoft.com/office/powerpoint/2010/main" val="4132117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48</a:t>
            </a:fld>
            <a:endParaRPr lang="en-US"/>
          </a:p>
        </p:txBody>
      </p:sp>
    </p:spTree>
    <p:extLst>
      <p:ext uri="{BB962C8B-B14F-4D97-AF65-F5344CB8AC3E}">
        <p14:creationId xmlns:p14="http://schemas.microsoft.com/office/powerpoint/2010/main" val="3990269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49</a:t>
            </a:fld>
            <a:endParaRPr lang="en-US"/>
          </a:p>
        </p:txBody>
      </p:sp>
    </p:spTree>
    <p:extLst>
      <p:ext uri="{BB962C8B-B14F-4D97-AF65-F5344CB8AC3E}">
        <p14:creationId xmlns:p14="http://schemas.microsoft.com/office/powerpoint/2010/main" val="3728484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50</a:t>
            </a:fld>
            <a:endParaRPr lang="en-US"/>
          </a:p>
        </p:txBody>
      </p:sp>
    </p:spTree>
    <p:extLst>
      <p:ext uri="{BB962C8B-B14F-4D97-AF65-F5344CB8AC3E}">
        <p14:creationId xmlns:p14="http://schemas.microsoft.com/office/powerpoint/2010/main" val="318035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SENATE BILL 137</a:t>
            </a:r>
          </a:p>
          <a:p>
            <a:r>
              <a:rPr lang="en-US" sz="1200" kern="1200" cap="small" dirty="0">
                <a:solidFill>
                  <a:schemeClr val="tx1"/>
                </a:solidFill>
                <a:effectLst/>
                <a:latin typeface="+mn-lt"/>
                <a:ea typeface="+mn-ea"/>
                <a:cs typeface="+mn-cs"/>
              </a:rPr>
              <a:t>57th legislature - STATE OF NEW MEXICO - first session, 2025</a:t>
            </a:r>
            <a:endParaRPr lang="en-US" dirty="0">
              <a:effectLst/>
            </a:endParaRPr>
          </a:p>
          <a:p>
            <a:r>
              <a:rPr lang="en-US" sz="1200" kern="1200" dirty="0">
                <a:solidFill>
                  <a:schemeClr val="tx1"/>
                </a:solidFill>
                <a:effectLst/>
                <a:latin typeface="+mn-lt"/>
                <a:ea typeface="+mn-ea"/>
                <a:cs typeface="+mn-cs"/>
              </a:rPr>
              <a:t>INTRODUCED BY Michael Padilla</a:t>
            </a:r>
          </a:p>
          <a:p>
            <a:endParaRPr lang="en-US" dirty="0">
              <a:effectLst/>
            </a:endParaRPr>
          </a:p>
          <a:p>
            <a:r>
              <a:rPr lang="en-US" sz="1200" kern="1200" dirty="0">
                <a:solidFill>
                  <a:schemeClr val="tx1"/>
                </a:solidFill>
                <a:effectLst/>
                <a:latin typeface="+mn-lt"/>
                <a:ea typeface="+mn-ea"/>
                <a:cs typeface="+mn-cs"/>
              </a:rPr>
              <a:t>RELATING TO COMMUNICATIONS; RENAMING THE ENHANCED 911 ACT AS THE 911 ACT; RENAMING THE ENHANCED 911 FUND AS THE 911 EMERGENCY SERVICE FUND; RENAMING THE ENHANCED 911 BOND ACT AS THE 911 BOND ACT; UPDATING DEFINITIONS; INCREASING THE 911 SURCHARGE; UPDATING THE USES OF THE 911 SURCHARGE; EXPANDING GRANT FUNDING.</a:t>
            </a:r>
            <a:endParaRPr lang="en-US" dirty="0"/>
          </a:p>
        </p:txBody>
      </p:sp>
      <p:sp>
        <p:nvSpPr>
          <p:cNvPr id="4" name="Slide Number Placeholder 3"/>
          <p:cNvSpPr>
            <a:spLocks noGrp="1"/>
          </p:cNvSpPr>
          <p:nvPr>
            <p:ph type="sldNum" sz="quarter" idx="5"/>
          </p:nvPr>
        </p:nvSpPr>
        <p:spPr/>
        <p:txBody>
          <a:bodyPr/>
          <a:lstStyle/>
          <a:p>
            <a:fld id="{858EC729-AF8F-4485-9232-8BC19E3506BF}" type="slidenum">
              <a:rPr lang="en-US" smtClean="0"/>
              <a:pPr/>
              <a:t>6</a:t>
            </a:fld>
            <a:endParaRPr lang="en-US"/>
          </a:p>
        </p:txBody>
      </p:sp>
    </p:spTree>
    <p:extLst>
      <p:ext uri="{BB962C8B-B14F-4D97-AF65-F5344CB8AC3E}">
        <p14:creationId xmlns:p14="http://schemas.microsoft.com/office/powerpoint/2010/main" val="3935055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51</a:t>
            </a:fld>
            <a:endParaRPr lang="en-US"/>
          </a:p>
        </p:txBody>
      </p:sp>
    </p:spTree>
    <p:extLst>
      <p:ext uri="{BB962C8B-B14F-4D97-AF65-F5344CB8AC3E}">
        <p14:creationId xmlns:p14="http://schemas.microsoft.com/office/powerpoint/2010/main" val="1241355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701/709 definition from NMAC</a:t>
            </a:r>
            <a:r>
              <a:rPr lang="en-US" baseline="0" dirty="0"/>
              <a:t> 10.6.2-E-911-Rule</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52</a:t>
            </a:fld>
            <a:endParaRPr lang="en-US"/>
          </a:p>
        </p:txBody>
      </p:sp>
    </p:spTree>
    <p:extLst>
      <p:ext uri="{BB962C8B-B14F-4D97-AF65-F5344CB8AC3E}">
        <p14:creationId xmlns:p14="http://schemas.microsoft.com/office/powerpoint/2010/main" val="3101887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53</a:t>
            </a:fld>
            <a:endParaRPr lang="en-US"/>
          </a:p>
        </p:txBody>
      </p:sp>
    </p:spTree>
    <p:extLst>
      <p:ext uri="{BB962C8B-B14F-4D97-AF65-F5344CB8AC3E}">
        <p14:creationId xmlns:p14="http://schemas.microsoft.com/office/powerpoint/2010/main" val="2972401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Whew! Good luck</a:t>
            </a:r>
            <a:r>
              <a:rPr lang="en-US" baseline="0" dirty="0"/>
              <a:t> with this!</a:t>
            </a:r>
            <a:endParaRPr lang="en-US" baseline="0"/>
          </a:p>
          <a:p>
            <a:endParaRPr lang="en-US"/>
          </a:p>
        </p:txBody>
      </p:sp>
      <p:sp>
        <p:nvSpPr>
          <p:cNvPr id="4" name="Slide Number Placeholder 3"/>
          <p:cNvSpPr>
            <a:spLocks noGrp="1"/>
          </p:cNvSpPr>
          <p:nvPr>
            <p:ph type="sldNum" sz="quarter" idx="10"/>
          </p:nvPr>
        </p:nvSpPr>
        <p:spPr/>
        <p:txBody>
          <a:bodyPr/>
          <a:lstStyle/>
          <a:p>
            <a:fld id="{858EC729-AF8F-4485-9232-8BC19E3506BF}" type="slidenum">
              <a:rPr lang="en-US" smtClean="0"/>
              <a:pPr/>
              <a:t>60</a:t>
            </a:fld>
            <a:endParaRPr lang="en-US"/>
          </a:p>
        </p:txBody>
      </p:sp>
    </p:spTree>
    <p:extLst>
      <p:ext uri="{BB962C8B-B14F-4D97-AF65-F5344CB8AC3E}">
        <p14:creationId xmlns:p14="http://schemas.microsoft.com/office/powerpoint/2010/main" val="3218456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Whew! Good luck</a:t>
            </a:r>
            <a:r>
              <a:rPr lang="en-US" baseline="0" dirty="0"/>
              <a:t> with this!</a:t>
            </a:r>
          </a:p>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63</a:t>
            </a:fld>
            <a:endParaRPr lang="en-US"/>
          </a:p>
        </p:txBody>
      </p:sp>
    </p:spTree>
    <p:extLst>
      <p:ext uri="{BB962C8B-B14F-4D97-AF65-F5344CB8AC3E}">
        <p14:creationId xmlns:p14="http://schemas.microsoft.com/office/powerpoint/2010/main" val="38148193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Glenn –</a:t>
            </a:r>
            <a:r>
              <a:rPr lang="en-US" baseline="0" dirty="0"/>
              <a:t> you should show RACT results here</a:t>
            </a:r>
          </a:p>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64</a:t>
            </a:fld>
            <a:endParaRPr lang="en-US"/>
          </a:p>
        </p:txBody>
      </p:sp>
    </p:spTree>
    <p:extLst>
      <p:ext uri="{BB962C8B-B14F-4D97-AF65-F5344CB8AC3E}">
        <p14:creationId xmlns:p14="http://schemas.microsoft.com/office/powerpoint/2010/main" val="3672877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MSAG Record count</a:t>
            </a:r>
            <a:r>
              <a:rPr lang="en-US" baseline="0" dirty="0"/>
              <a:t> – Source Data: 509 and GIS: 506 – eliminated Wireless or VOIP calls rows</a:t>
            </a:r>
            <a:endParaRPr lang="en-US" dirty="0"/>
          </a:p>
        </p:txBody>
      </p:sp>
      <p:sp>
        <p:nvSpPr>
          <p:cNvPr id="4" name="Slide Number Placeholder 3"/>
          <p:cNvSpPr>
            <a:spLocks noGrp="1"/>
          </p:cNvSpPr>
          <p:nvPr>
            <p:ph type="sldNum" sz="quarter" idx="10"/>
          </p:nvPr>
        </p:nvSpPr>
        <p:spPr/>
        <p:txBody>
          <a:bodyPr/>
          <a:lstStyle/>
          <a:p>
            <a:fld id="{464205A9-D3C3-4663-AD6F-05AF326D8D51}" type="slidenum">
              <a:rPr lang="en-US" smtClean="0"/>
              <a:t>65</a:t>
            </a:fld>
            <a:endParaRPr lang="en-US"/>
          </a:p>
        </p:txBody>
      </p:sp>
    </p:spTree>
    <p:extLst>
      <p:ext uri="{BB962C8B-B14F-4D97-AF65-F5344CB8AC3E}">
        <p14:creationId xmlns:p14="http://schemas.microsoft.com/office/powerpoint/2010/main" val="3560561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4205A9-D3C3-4663-AD6F-05AF326D8D51}" type="slidenum">
              <a:rPr lang="en-US" smtClean="0"/>
              <a:t>66</a:t>
            </a:fld>
            <a:endParaRPr lang="en-US"/>
          </a:p>
        </p:txBody>
      </p:sp>
    </p:spTree>
    <p:extLst>
      <p:ext uri="{BB962C8B-B14F-4D97-AF65-F5344CB8AC3E}">
        <p14:creationId xmlns:p14="http://schemas.microsoft.com/office/powerpoint/2010/main" val="4024043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eaLnBrk="1" hangingPunct="1">
              <a:lnSpc>
                <a:spcPct val="80000"/>
              </a:lnSpc>
            </a:pPr>
            <a:r>
              <a:rPr lang="en-US" sz="1200" dirty="0"/>
              <a:t>Title:  MSAG &amp; MSAG Maintenance</a:t>
            </a:r>
          </a:p>
          <a:p>
            <a:pPr eaLnBrk="1" hangingPunct="1">
              <a:lnSpc>
                <a:spcPct val="80000"/>
              </a:lnSpc>
            </a:pPr>
            <a:endParaRPr lang="en-US" sz="120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sz="1200" baseline="0" dirty="0"/>
              <a:t>Updated by: Sandeep Talasila	 	Date: June 2022</a:t>
            </a:r>
            <a:endParaRPr lang="en-US" sz="1200" dirty="0"/>
          </a:p>
          <a:p>
            <a:pPr eaLnBrk="1" hangingPunct="1">
              <a:lnSpc>
                <a:spcPct val="80000"/>
              </a:lnSpc>
            </a:pPr>
            <a:r>
              <a:rPr lang="en-US" sz="1200" dirty="0"/>
              <a:t>Updated by:</a:t>
            </a:r>
            <a:r>
              <a:rPr lang="en-US" sz="1200" baseline="0" dirty="0"/>
              <a:t> Glen Condon		Date: September 2016</a:t>
            </a:r>
            <a:endParaRPr lang="en-US" sz="1200" dirty="0"/>
          </a:p>
          <a:p>
            <a:pPr eaLnBrk="1" hangingPunct="1">
              <a:lnSpc>
                <a:spcPct val="80000"/>
              </a:lnSpc>
            </a:pPr>
            <a:r>
              <a:rPr lang="en-US" sz="1200" dirty="0"/>
              <a:t>Created by:  </a:t>
            </a:r>
            <a:r>
              <a:rPr lang="en-US" dirty="0">
                <a:solidFill>
                  <a:prstClr val="black"/>
                </a:solidFill>
              </a:rPr>
              <a:t>Glenn </a:t>
            </a:r>
            <a:r>
              <a:rPr lang="en-US" dirty="0" err="1">
                <a:solidFill>
                  <a:prstClr val="black"/>
                </a:solidFill>
              </a:rPr>
              <a:t>Kammerer</a:t>
            </a:r>
            <a:r>
              <a:rPr lang="en-US" sz="1200" dirty="0"/>
              <a:t>		Date: Unknown		</a:t>
            </a:r>
          </a:p>
          <a:p>
            <a:endParaRPr lang="en-US" dirty="0"/>
          </a:p>
          <a:p>
            <a:r>
              <a:rPr lang="en-US" dirty="0"/>
              <a:t>Get a show of hands to validate all this. We are not taking the time to show them how to build</a:t>
            </a:r>
            <a:r>
              <a:rPr lang="en-US" baseline="0" dirty="0"/>
              <a:t> an MSAG from scratch – or train them on how to use/understand GIS terms. Make sure no one is completely lost here.</a:t>
            </a:r>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76</a:t>
            </a:fld>
            <a:endParaRPr lang="en-US"/>
          </a:p>
        </p:txBody>
      </p:sp>
    </p:spTree>
    <p:extLst>
      <p:ext uri="{BB962C8B-B14F-4D97-AF65-F5344CB8AC3E}">
        <p14:creationId xmlns:p14="http://schemas.microsoft.com/office/powerpoint/2010/main" val="41474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85:notes"/>
          <p:cNvSpPr txBox="1">
            <a:spLocks noGrp="1"/>
          </p:cNvSpPr>
          <p:nvPr>
            <p:ph type="body" idx="1"/>
          </p:nvPr>
        </p:nvSpPr>
        <p:spPr>
          <a:xfrm>
            <a:off x="731520" y="4620578"/>
            <a:ext cx="5852160" cy="3780473"/>
          </a:xfrm>
          <a:prstGeom prst="rect">
            <a:avLst/>
          </a:prstGeom>
        </p:spPr>
        <p:txBody>
          <a:bodyPr spcFirstLastPara="1" wrap="square" lIns="96649" tIns="48325" rIns="96649" bIns="48325" anchor="t" anchorCtr="0">
            <a:noAutofit/>
          </a:bodyPr>
          <a:lstStyle/>
          <a:p>
            <a:pPr marL="0" indent="0"/>
            <a:endParaRPr/>
          </a:p>
        </p:txBody>
      </p:sp>
      <p:sp>
        <p:nvSpPr>
          <p:cNvPr id="911" name="Google Shape;911;p85:notes"/>
          <p:cNvSpPr>
            <a:spLocks noGrp="1" noRot="1" noChangeAspect="1"/>
          </p:cNvSpPr>
          <p:nvPr>
            <p:ph type="sldImg" idx="2"/>
          </p:nvPr>
        </p:nvSpPr>
        <p:spPr>
          <a:xfrm>
            <a:off x="776288" y="1200150"/>
            <a:ext cx="5762625" cy="32416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52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9</a:t>
            </a:fld>
            <a:endParaRPr lang="en-US"/>
          </a:p>
        </p:txBody>
      </p:sp>
    </p:spTree>
    <p:extLst>
      <p:ext uri="{BB962C8B-B14F-4D97-AF65-F5344CB8AC3E}">
        <p14:creationId xmlns:p14="http://schemas.microsoft.com/office/powerpoint/2010/main" val="339571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10</a:t>
            </a:fld>
            <a:endParaRPr lang="en-US"/>
          </a:p>
        </p:txBody>
      </p:sp>
    </p:spTree>
    <p:extLst>
      <p:ext uri="{BB962C8B-B14F-4D97-AF65-F5344CB8AC3E}">
        <p14:creationId xmlns:p14="http://schemas.microsoft.com/office/powerpoint/2010/main" val="71645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TTY – Teletypewriter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https://www.nena.org/page/911Statistics</a:t>
            </a:r>
          </a:p>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11</a:t>
            </a:fld>
            <a:endParaRPr lang="en-US"/>
          </a:p>
        </p:txBody>
      </p:sp>
    </p:spTree>
    <p:extLst>
      <p:ext uri="{BB962C8B-B14F-4D97-AF65-F5344CB8AC3E}">
        <p14:creationId xmlns:p14="http://schemas.microsoft.com/office/powerpoint/2010/main" val="199630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14</a:t>
            </a:fld>
            <a:endParaRPr lang="en-US"/>
          </a:p>
        </p:txBody>
      </p:sp>
    </p:spTree>
    <p:extLst>
      <p:ext uri="{BB962C8B-B14F-4D97-AF65-F5344CB8AC3E}">
        <p14:creationId xmlns:p14="http://schemas.microsoft.com/office/powerpoint/2010/main" val="153212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EC729-AF8F-4485-9232-8BC19E3506BF}" type="slidenum">
              <a:rPr lang="en-US" smtClean="0"/>
              <a:pPr/>
              <a:t>15</a:t>
            </a:fld>
            <a:endParaRPr lang="en-US"/>
          </a:p>
        </p:txBody>
      </p:sp>
    </p:spTree>
    <p:extLst>
      <p:ext uri="{BB962C8B-B14F-4D97-AF65-F5344CB8AC3E}">
        <p14:creationId xmlns:p14="http://schemas.microsoft.com/office/powerpoint/2010/main" val="164889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0C9834B-304F-4F1A-8AD9-32D5BEA34053}" type="datetimeFigureOut">
              <a:rPr lang="en-US" smtClean="0"/>
              <a:pPr>
                <a:defRPr/>
              </a:pPr>
              <a:t>3/7/2025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411E7F-6E72-4FC9-A5CB-984E400DA6D4}" type="slidenum">
              <a:rPr lang="en-US" smtClean="0"/>
              <a:pPr>
                <a:defRPr/>
              </a:pPr>
              <a:t>‹#›</a:t>
            </a:fld>
            <a:endParaRPr lang="en-US"/>
          </a:p>
        </p:txBody>
      </p:sp>
    </p:spTree>
    <p:extLst>
      <p:ext uri="{BB962C8B-B14F-4D97-AF65-F5344CB8AC3E}">
        <p14:creationId xmlns:p14="http://schemas.microsoft.com/office/powerpoint/2010/main" val="7041379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AD6D7FE-38E7-42F2-A5AF-E7E8D29A6B73}" type="datetimeFigureOut">
              <a:rPr lang="en-US" smtClean="0"/>
              <a:pPr>
                <a:defRPr/>
              </a:pPr>
              <a:t>3/7/2025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34115F-B5C2-4839-9C1B-A96E3D6CF5B7}" type="slidenum">
              <a:rPr lang="en-US" smtClean="0"/>
              <a:pPr>
                <a:defRPr/>
              </a:pPr>
              <a:t>‹#›</a:t>
            </a:fld>
            <a:endParaRPr lang="en-US"/>
          </a:p>
        </p:txBody>
      </p:sp>
    </p:spTree>
    <p:extLst>
      <p:ext uri="{BB962C8B-B14F-4D97-AF65-F5344CB8AC3E}">
        <p14:creationId xmlns:p14="http://schemas.microsoft.com/office/powerpoint/2010/main" val="4820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pPr>
              <a:defRPr/>
            </a:pPr>
            <a:fld id="{94290287-F1DF-4B6D-A7F8-158372D9C7CC}" type="datetimeFigureOut">
              <a:rPr lang="en-US" smtClean="0"/>
              <a:pPr>
                <a:defRPr/>
              </a:pPr>
              <a:t>3/7/2025</a:t>
            </a:fld>
            <a:endParaRPr lang="en-US"/>
          </a:p>
        </p:txBody>
      </p:sp>
      <p:sp>
        <p:nvSpPr>
          <p:cNvPr id="5" name="Footer Placeholder 4"/>
          <p:cNvSpPr>
            <a:spLocks noGrp="1"/>
          </p:cNvSpPr>
          <p:nvPr>
            <p:ph type="ftr" sz="quarter" idx="11"/>
          </p:nvPr>
        </p:nvSpPr>
        <p:spPr>
          <a:xfrm>
            <a:off x="3776135" y="6422854"/>
            <a:ext cx="4279669" cy="365125"/>
          </a:xfrm>
        </p:spPr>
        <p:txBody>
          <a:bodyPr/>
          <a:lstStyle/>
          <a:p>
            <a:pPr>
              <a:defRPr/>
            </a:pPr>
            <a:endParaRPr lang="en-US"/>
          </a:p>
        </p:txBody>
      </p:sp>
      <p:sp>
        <p:nvSpPr>
          <p:cNvPr id="6" name="Slide Number Placeholder 5"/>
          <p:cNvSpPr>
            <a:spLocks noGrp="1"/>
          </p:cNvSpPr>
          <p:nvPr>
            <p:ph type="sldNum" sz="quarter" idx="12"/>
          </p:nvPr>
        </p:nvSpPr>
        <p:spPr>
          <a:xfrm>
            <a:off x="8073048" y="6422854"/>
            <a:ext cx="879759" cy="365125"/>
          </a:xfrm>
        </p:spPr>
        <p:txBody>
          <a:bodyPr/>
          <a:lstStyle/>
          <a:p>
            <a:pPr>
              <a:defRPr/>
            </a:pPr>
            <a:fld id="{C2CF585B-9F86-444B-B1F2-C35C79B8DE7F}" type="slidenum">
              <a:rPr lang="en-US" smtClean="0"/>
              <a:pPr>
                <a:defRPr/>
              </a:pPr>
              <a:t>‹#›</a:t>
            </a:fld>
            <a:endParaRPr lang="en-US"/>
          </a:p>
        </p:txBody>
      </p:sp>
    </p:spTree>
    <p:extLst>
      <p:ext uri="{BB962C8B-B14F-4D97-AF65-F5344CB8AC3E}">
        <p14:creationId xmlns:p14="http://schemas.microsoft.com/office/powerpoint/2010/main" val="140685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1CBCA79-6E17-47A9-A017-B28F919C76C9}" type="datetimeFigureOut">
              <a:rPr lang="en-US" smtClean="0"/>
              <a:pPr>
                <a:defRPr/>
              </a:pPr>
              <a:t>3/7/2025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164491-5CD0-49BA-A63A-C3A0F40C5BF1}" type="slidenum">
              <a:rPr lang="en-US" smtClean="0"/>
              <a:pPr>
                <a:defRPr/>
              </a:pPr>
              <a:t>‹#›</a:t>
            </a:fld>
            <a:endParaRPr lang="en-US"/>
          </a:p>
        </p:txBody>
      </p:sp>
    </p:spTree>
    <p:extLst>
      <p:ext uri="{BB962C8B-B14F-4D97-AF65-F5344CB8AC3E}">
        <p14:creationId xmlns:p14="http://schemas.microsoft.com/office/powerpoint/2010/main" val="407443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E209517D-E087-4A22-B1D7-C0210AEA075F}" type="datetimeFigureOut">
              <a:rPr lang="en-US" smtClean="0"/>
              <a:pPr>
                <a:defRPr/>
              </a:pPr>
              <a:t>3/7/2025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B230CDE1-447F-4D75-B754-D8FE4E7A2710}" type="slidenum">
              <a:rPr lang="en-US" smtClean="0"/>
              <a:pPr>
                <a:defRPr/>
              </a:pPr>
              <a:t>‹#›</a:t>
            </a:fld>
            <a:endParaRPr lang="en-US"/>
          </a:p>
        </p:txBody>
      </p:sp>
    </p:spTree>
    <p:extLst>
      <p:ext uri="{BB962C8B-B14F-4D97-AF65-F5344CB8AC3E}">
        <p14:creationId xmlns:p14="http://schemas.microsoft.com/office/powerpoint/2010/main" val="139141966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CB3734C-DDF9-4094-8422-6A996ABE1B1C}" type="datetimeFigureOut">
              <a:rPr lang="en-US" smtClean="0"/>
              <a:pPr>
                <a:defRPr/>
              </a:pPr>
              <a:t>3/7/2025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21DC48-8B2C-4CDA-AE1E-75B5F0FEAEBE}" type="slidenum">
              <a:rPr lang="en-US" smtClean="0"/>
              <a:pPr>
                <a:defRPr/>
              </a:pPr>
              <a:t>‹#›</a:t>
            </a:fld>
            <a:endParaRPr lang="en-US"/>
          </a:p>
        </p:txBody>
      </p:sp>
    </p:spTree>
    <p:extLst>
      <p:ext uri="{BB962C8B-B14F-4D97-AF65-F5344CB8AC3E}">
        <p14:creationId xmlns:p14="http://schemas.microsoft.com/office/powerpoint/2010/main" val="240670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6473BE2-1838-4BC9-BB49-468290177DF5}" type="datetimeFigureOut">
              <a:rPr lang="en-US" smtClean="0"/>
              <a:pPr>
                <a:defRPr/>
              </a:pPr>
              <a:t>3/7/2025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ECAD205-9DF8-496D-98D0-A73142308026}" type="slidenum">
              <a:rPr lang="en-US" smtClean="0"/>
              <a:pPr>
                <a:defRPr/>
              </a:pPr>
              <a:t>‹#›</a:t>
            </a:fld>
            <a:endParaRPr lang="en-US"/>
          </a:p>
        </p:txBody>
      </p:sp>
    </p:spTree>
    <p:extLst>
      <p:ext uri="{BB962C8B-B14F-4D97-AF65-F5344CB8AC3E}">
        <p14:creationId xmlns:p14="http://schemas.microsoft.com/office/powerpoint/2010/main" val="361896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3F055A7-D8E9-4DFD-98A9-015584C3F980}" type="datetimeFigureOut">
              <a:rPr lang="en-US" smtClean="0"/>
              <a:pPr>
                <a:defRPr/>
              </a:pPr>
              <a:t>3/7/2025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C4AC628-AE5B-4458-B590-1B5A6A7F0172}" type="slidenum">
              <a:rPr lang="en-US" smtClean="0"/>
              <a:pPr>
                <a:defRPr/>
              </a:pPr>
              <a:t>‹#›</a:t>
            </a:fld>
            <a:endParaRPr lang="en-US"/>
          </a:p>
        </p:txBody>
      </p:sp>
    </p:spTree>
    <p:extLst>
      <p:ext uri="{BB962C8B-B14F-4D97-AF65-F5344CB8AC3E}">
        <p14:creationId xmlns:p14="http://schemas.microsoft.com/office/powerpoint/2010/main" val="427676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3196F2-7BA4-454F-A183-64B7B97F9DF4}" type="datetimeFigureOut">
              <a:rPr lang="en-US" smtClean="0"/>
              <a:pPr>
                <a:defRPr/>
              </a:pPr>
              <a:t>3/7/2025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8F77328-15A2-40A2-AFC6-E9C523D8B027}" type="slidenum">
              <a:rPr lang="en-US" smtClean="0"/>
              <a:pPr>
                <a:defRPr/>
              </a:pPr>
              <a:t>‹#›</a:t>
            </a:fld>
            <a:endParaRPr lang="en-US"/>
          </a:p>
        </p:txBody>
      </p:sp>
    </p:spTree>
    <p:extLst>
      <p:ext uri="{BB962C8B-B14F-4D97-AF65-F5344CB8AC3E}">
        <p14:creationId xmlns:p14="http://schemas.microsoft.com/office/powerpoint/2010/main" val="304917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3264CEA-B33C-4775-BEA7-3F7C479D4696}" type="datetimeFigureOut">
              <a:rPr lang="en-US" smtClean="0"/>
              <a:pPr>
                <a:defRPr/>
              </a:pPr>
              <a:t>3/7/2025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E6826C-EDAC-46D7-ABCD-7F997E38DDAD}" type="slidenum">
              <a:rPr lang="en-US" smtClean="0"/>
              <a:pPr>
                <a:defRPr/>
              </a:pPr>
              <a:t>‹#›</a:t>
            </a:fld>
            <a:endParaRPr lang="en-US"/>
          </a:p>
        </p:txBody>
      </p:sp>
    </p:spTree>
    <p:extLst>
      <p:ext uri="{BB962C8B-B14F-4D97-AF65-F5344CB8AC3E}">
        <p14:creationId xmlns:p14="http://schemas.microsoft.com/office/powerpoint/2010/main" val="96549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7CD9A0A-A278-43E8-9663-9D1E43C87767}" type="datetimeFigureOut">
              <a:rPr lang="en-US" smtClean="0"/>
              <a:pPr>
                <a:defRPr/>
              </a:pPr>
              <a:t>3/7/2025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B6339A-A32C-4422-9BD4-06D4E728B33D}" type="slidenum">
              <a:rPr lang="en-US" smtClean="0"/>
              <a:pPr>
                <a:defRPr/>
              </a:pPr>
              <a:t>‹#›</a:t>
            </a:fld>
            <a:endParaRPr lang="en-US"/>
          </a:p>
        </p:txBody>
      </p:sp>
    </p:spTree>
    <p:extLst>
      <p:ext uri="{BB962C8B-B14F-4D97-AF65-F5344CB8AC3E}">
        <p14:creationId xmlns:p14="http://schemas.microsoft.com/office/powerpoint/2010/main" val="65129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pPr>
              <a:defRPr/>
            </a:pPr>
            <a:fld id="{8D635BF7-BCAF-4D86-B3D6-148C06D1834D}" type="datetimeFigureOut">
              <a:rPr lang="en-US" smtClean="0"/>
              <a:pPr>
                <a:defRPr/>
              </a:pPr>
              <a:t>3/7/2025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pPr>
              <a:defRPr/>
            </a:pPr>
            <a:fld id="{FDF20BFC-2F4E-4EB5-9430-2C5D4ECFD944}" type="slidenum">
              <a:rPr lang="en-US" smtClean="0"/>
              <a:pPr>
                <a:defRPr/>
              </a:pPr>
              <a:t>‹#›</a:t>
            </a:fld>
            <a:endParaRPr lang="en-US"/>
          </a:p>
        </p:txBody>
      </p:sp>
    </p:spTree>
    <p:extLst>
      <p:ext uri="{BB962C8B-B14F-4D97-AF65-F5344CB8AC3E}">
        <p14:creationId xmlns:p14="http://schemas.microsoft.com/office/powerpoint/2010/main" val="1856902601"/>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mdfa.state.nm.us/local-government/nm-911-burea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defRPr/>
            </a:pPr>
            <a:r>
              <a:rPr lang="en-US" sz="4800" b="1" dirty="0">
                <a:latin typeface="Cambria" panose="02040503050406030204" pitchFamily="18" charset="0"/>
                <a:ea typeface="Cambria" panose="02040503050406030204" pitchFamily="18" charset="0"/>
              </a:rPr>
              <a:t>GIS 167: MSAG MAINTENANCE</a:t>
            </a:r>
          </a:p>
        </p:txBody>
      </p:sp>
      <p:sp>
        <p:nvSpPr>
          <p:cNvPr id="9218" name="Content Placeholder 4"/>
          <p:cNvSpPr>
            <a:spLocks noGrp="1"/>
          </p:cNvSpPr>
          <p:nvPr>
            <p:ph type="subTitle" idx="1"/>
          </p:nvPr>
        </p:nvSpPr>
        <p:spPr/>
        <p:txBody>
          <a:bodyPr>
            <a:noAutofit/>
          </a:bodyPr>
          <a:lstStyle/>
          <a:p>
            <a:pPr eaLnBrk="1" hangingPunct="1">
              <a:buFont typeface="Wingdings 3" pitchFamily="18" charset="2"/>
              <a:buNone/>
            </a:pPr>
            <a:r>
              <a:rPr lang="en-US" b="1" dirty="0">
                <a:latin typeface="Cambria" panose="02040503050406030204" pitchFamily="18" charset="0"/>
                <a:ea typeface="Cambria" panose="02040503050406030204" pitchFamily="18" charset="0"/>
              </a:rPr>
              <a:t>Presented by: Sandeep Talasila, GISP</a:t>
            </a:r>
          </a:p>
        </p:txBody>
      </p:sp>
      <p:sp>
        <p:nvSpPr>
          <p:cNvPr id="5" name="Rectangle 4"/>
          <p:cNvSpPr/>
          <p:nvPr/>
        </p:nvSpPr>
        <p:spPr>
          <a:xfrm>
            <a:off x="3048000" y="4724400"/>
            <a:ext cx="6096000" cy="1938992"/>
          </a:xfrm>
          <a:prstGeom prst="rect">
            <a:avLst/>
          </a:prstGeom>
        </p:spPr>
        <p:txBody>
          <a:bodyPr wrap="square">
            <a:spAutoFit/>
          </a:bodyPr>
          <a:lstStyle/>
          <a:p>
            <a:pPr lvl="0" algn="ctr"/>
            <a:r>
              <a:rPr lang="en-US" sz="2400" dirty="0">
                <a:latin typeface="Cambria" panose="02040503050406030204" pitchFamily="18" charset="0"/>
                <a:ea typeface="Cambria" panose="02040503050406030204" pitchFamily="18" charset="0"/>
              </a:rPr>
              <a:t>The NM EDGE </a:t>
            </a:r>
          </a:p>
          <a:p>
            <a:pPr lvl="0" algn="ctr"/>
            <a:r>
              <a:rPr lang="en-US" sz="2400" dirty="0">
                <a:latin typeface="Cambria" panose="02040503050406030204" pitchFamily="18" charset="0"/>
                <a:ea typeface="Cambria" panose="02040503050406030204" pitchFamily="18" charset="0"/>
              </a:rPr>
              <a:t>NM Cooperative Extension Service &amp;</a:t>
            </a:r>
          </a:p>
          <a:p>
            <a:pPr lvl="0" algn="ctr"/>
            <a:r>
              <a:rPr lang="en-US" sz="2400" dirty="0">
                <a:latin typeface="Cambria" panose="02040503050406030204" pitchFamily="18" charset="0"/>
                <a:ea typeface="Cambria" panose="02040503050406030204" pitchFamily="18" charset="0"/>
              </a:rPr>
              <a:t>NMSU Department of Government</a:t>
            </a:r>
          </a:p>
          <a:p>
            <a:pPr lvl="0" algn="ctr"/>
            <a:r>
              <a:rPr lang="en-US" sz="2400" dirty="0">
                <a:latin typeface="Cambria" panose="02040503050406030204" pitchFamily="18" charset="0"/>
                <a:ea typeface="Cambria" panose="02040503050406030204" pitchFamily="18" charset="0"/>
              </a:rPr>
              <a:t>March 18, 2025 </a:t>
            </a:r>
          </a:p>
          <a:p>
            <a:pPr lvl="0" algn="ctr"/>
            <a:r>
              <a:rPr lang="en-US" sz="2400" dirty="0">
                <a:latin typeface="Cambria" panose="02040503050406030204" pitchFamily="18" charset="0"/>
                <a:ea typeface="Cambria" panose="02040503050406030204" pitchFamily="18" charset="0"/>
              </a:rPr>
              <a:t>Offered Zoom Live Online</a:t>
            </a:r>
          </a:p>
        </p:txBody>
      </p:sp>
      <p:pic>
        <p:nvPicPr>
          <p:cNvPr id="6" name="Picture 5" descr="small logo for email sig"/>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2190750" cy="83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Public Safety Answering Point (PSAP)</a:t>
            </a:r>
          </a:p>
        </p:txBody>
      </p:sp>
      <p:sp>
        <p:nvSpPr>
          <p:cNvPr id="10242" name="Content Placeholder 4"/>
          <p:cNvSpPr>
            <a:spLocks noGrp="1"/>
          </p:cNvSpPr>
          <p:nvPr>
            <p:ph idx="1"/>
          </p:nvPr>
        </p:nvSpPr>
        <p:spPr/>
        <p:txBody>
          <a:bodyPr>
            <a:normAutofit fontScale="92500" lnSpcReduction="20000"/>
          </a:bodyPr>
          <a:lstStyle/>
          <a:p>
            <a:pPr eaLnBrk="1" hangingPunct="1"/>
            <a:r>
              <a:rPr lang="en-US" sz="2400" dirty="0">
                <a:latin typeface="Cambria" panose="02040503050406030204" pitchFamily="18" charset="0"/>
                <a:ea typeface="Cambria" panose="02040503050406030204" pitchFamily="18" charset="0"/>
              </a:rPr>
              <a:t>The reason this is not true is that originally, with “Basic” 9-1-1 (which preceded Enhanced 9-1-1), landline telephone exchanges determined call routing.</a:t>
            </a:r>
          </a:p>
          <a:p>
            <a:pPr lvl="1" eaLnBrk="1" hangingPunct="1"/>
            <a:r>
              <a:rPr lang="en-US" sz="1800" dirty="0">
                <a:latin typeface="Cambria" panose="02040503050406030204" pitchFamily="18" charset="0"/>
                <a:ea typeface="Cambria" panose="02040503050406030204" pitchFamily="18" charset="0"/>
              </a:rPr>
              <a:t>A telephone exchange cannot be ‘selectively’ routed to different PSAPs unless E9-1-1 was in place with MSAG, etc.</a:t>
            </a:r>
          </a:p>
          <a:p>
            <a:pPr lvl="1" eaLnBrk="1" hangingPunct="1"/>
            <a:r>
              <a:rPr lang="en-US" sz="1800" dirty="0">
                <a:latin typeface="Cambria" panose="02040503050406030204" pitchFamily="18" charset="0"/>
                <a:ea typeface="Cambria" panose="02040503050406030204" pitchFamily="18" charset="0"/>
              </a:rPr>
              <a:t>With Basic 9-1-1, an entire exchange routed to one PSAP, regardless of how many counties or cities that exchange was in</a:t>
            </a:r>
          </a:p>
          <a:p>
            <a:r>
              <a:rPr lang="en-US" sz="2400" dirty="0">
                <a:latin typeface="Cambria" panose="02040503050406030204" pitchFamily="18" charset="0"/>
                <a:ea typeface="Cambria" panose="02040503050406030204" pitchFamily="18" charset="0"/>
              </a:rPr>
              <a:t>E9-1-1 brought “selective” routing – telephone exchanges could be split up and routed according to the ESN on the road. Split the road at the exchange boundary and give each portion a different ESN. Besides determining responders, ESNs determine routing.</a:t>
            </a:r>
          </a:p>
          <a:p>
            <a:r>
              <a:rPr lang="en-US" sz="2400" dirty="0">
                <a:latin typeface="Cambria" panose="02040503050406030204" pitchFamily="18" charset="0"/>
                <a:ea typeface="Cambria" panose="02040503050406030204" pitchFamily="18" charset="0"/>
              </a:rPr>
              <a:t>Your individual GIS area of responsibility can represent:</a:t>
            </a:r>
          </a:p>
          <a:p>
            <a:pPr lvl="1"/>
            <a:r>
              <a:rPr lang="en-US" sz="1800" dirty="0">
                <a:latin typeface="Cambria" panose="02040503050406030204" pitchFamily="18" charset="0"/>
                <a:ea typeface="Cambria" panose="02040503050406030204" pitchFamily="18" charset="0"/>
              </a:rPr>
              <a:t>One entire PSAP</a:t>
            </a:r>
          </a:p>
          <a:p>
            <a:pPr lvl="1"/>
            <a:r>
              <a:rPr lang="en-US" sz="1800" dirty="0">
                <a:latin typeface="Cambria" panose="02040503050406030204" pitchFamily="18" charset="0"/>
                <a:ea typeface="Cambria" panose="02040503050406030204" pitchFamily="18" charset="0"/>
              </a:rPr>
              <a:t>Part of one PSAP</a:t>
            </a:r>
          </a:p>
          <a:p>
            <a:pPr lvl="1"/>
            <a:r>
              <a:rPr lang="en-US" sz="1800" dirty="0">
                <a:latin typeface="Cambria" panose="02040503050406030204" pitchFamily="18" charset="0"/>
                <a:ea typeface="Cambria" panose="02040503050406030204" pitchFamily="18" charset="0"/>
              </a:rPr>
              <a:t>Part of two or more PSAPs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Current 9-1-1 Systems</a:t>
            </a:r>
          </a:p>
        </p:txBody>
      </p:sp>
      <p:sp>
        <p:nvSpPr>
          <p:cNvPr id="3" name="Content Placeholder 2"/>
          <p:cNvSpPr>
            <a:spLocks noGrp="1"/>
          </p:cNvSpPr>
          <p:nvPr>
            <p:ph idx="1"/>
          </p:nvPr>
        </p:nvSpPr>
        <p:spPr/>
        <p:txBody>
          <a:bodyPr/>
          <a:lstStyle/>
          <a:p>
            <a:r>
              <a:rPr lang="en-US" b="1" dirty="0">
                <a:latin typeface="Cambria" panose="02040503050406030204" pitchFamily="18" charset="0"/>
                <a:ea typeface="Cambria" panose="02040503050406030204" pitchFamily="18" charset="0"/>
              </a:rPr>
              <a:t>Basic 9-1-1</a:t>
            </a:r>
            <a:r>
              <a:rPr lang="en-US" dirty="0">
                <a:latin typeface="Cambria" panose="02040503050406030204" pitchFamily="18" charset="0"/>
                <a:ea typeface="Cambria" panose="02040503050406030204" pitchFamily="18" charset="0"/>
              </a:rPr>
              <a:t>: the emergency and its location are communicated by voice (or TTY) between the caller and the call taker/dispatcher</a:t>
            </a:r>
          </a:p>
          <a:p>
            <a:r>
              <a:rPr lang="en-US" b="1" dirty="0">
                <a:latin typeface="Cambria" panose="02040503050406030204" pitchFamily="18" charset="0"/>
                <a:ea typeface="Cambria" panose="02040503050406030204" pitchFamily="18" charset="0"/>
              </a:rPr>
              <a:t>Enhanced 9-1-1</a:t>
            </a:r>
            <a:r>
              <a:rPr lang="en-US" dirty="0">
                <a:latin typeface="Cambria" panose="02040503050406030204" pitchFamily="18" charset="0"/>
                <a:ea typeface="Cambria" panose="02040503050406030204" pitchFamily="18" charset="0"/>
              </a:rPr>
              <a:t>: call is selectively routed to the appropriate PSAP; and the PSAP has equipment and database that displays callers information (phone number and address) on screen to the call taker/dispatcher</a:t>
            </a:r>
          </a:p>
          <a:p>
            <a:r>
              <a:rPr lang="en-US" b="1" dirty="0">
                <a:latin typeface="Cambria" panose="02040503050406030204" pitchFamily="18" charset="0"/>
                <a:ea typeface="Cambria" panose="02040503050406030204" pitchFamily="18" charset="0"/>
              </a:rPr>
              <a:t>Wireless Phase I</a:t>
            </a:r>
            <a:r>
              <a:rPr lang="en-US" dirty="0">
                <a:latin typeface="Cambria" panose="02040503050406030204" pitchFamily="18" charset="0"/>
                <a:ea typeface="Cambria" panose="02040503050406030204" pitchFamily="18" charset="0"/>
              </a:rPr>
              <a:t>: the call taker automatically receives caller’s wireless phone number and the location of the cell tower handling the call. The call is routed to a PSAP based on cell site/sector information</a:t>
            </a:r>
          </a:p>
          <a:p>
            <a:r>
              <a:rPr lang="en-US" b="1" dirty="0">
                <a:latin typeface="Cambria" panose="02040503050406030204" pitchFamily="18" charset="0"/>
                <a:ea typeface="Cambria" panose="02040503050406030204" pitchFamily="18" charset="0"/>
              </a:rPr>
              <a:t>Wireless Phase II</a:t>
            </a:r>
            <a:r>
              <a:rPr lang="en-US" dirty="0">
                <a:latin typeface="Cambria" panose="02040503050406030204" pitchFamily="18" charset="0"/>
                <a:ea typeface="Cambria" panose="02040503050406030204" pitchFamily="18" charset="0"/>
              </a:rPr>
              <a:t>: call takers receive both the caller’s wireless phone number and their location information. The call is routed to a PSAP either based on cell site/sector information or on caller location information.</a:t>
            </a:r>
          </a:p>
        </p:txBody>
      </p:sp>
      <p:sp>
        <p:nvSpPr>
          <p:cNvPr id="4" name="TextBox 3"/>
          <p:cNvSpPr txBox="1"/>
          <p:nvPr/>
        </p:nvSpPr>
        <p:spPr>
          <a:xfrm>
            <a:off x="9708302" y="6298164"/>
            <a:ext cx="1314719" cy="276999"/>
          </a:xfrm>
          <a:prstGeom prst="rect">
            <a:avLst/>
          </a:prstGeom>
          <a:noFill/>
        </p:spPr>
        <p:txBody>
          <a:bodyPr wrap="none" rtlCol="0">
            <a:spAutoFit/>
          </a:bodyPr>
          <a:lstStyle/>
          <a:p>
            <a:r>
              <a:rPr lang="en-US" sz="1200" dirty="0">
                <a:latin typeface="Cambria" panose="02040503050406030204" pitchFamily="18" charset="0"/>
                <a:ea typeface="Cambria" panose="02040503050406030204" pitchFamily="18" charset="0"/>
              </a:rPr>
              <a:t>Source: nena.org</a:t>
            </a:r>
          </a:p>
        </p:txBody>
      </p:sp>
      <p:sp>
        <p:nvSpPr>
          <p:cNvPr id="6" name="TextBox 5">
            <a:extLst>
              <a:ext uri="{FF2B5EF4-FFF2-40B4-BE49-F238E27FC236}">
                <a16:creationId xmlns:a16="http://schemas.microsoft.com/office/drawing/2014/main" id="{6D30F1DE-407A-413C-A966-AA230FC641D4}"/>
              </a:ext>
            </a:extLst>
          </p:cNvPr>
          <p:cNvSpPr txBox="1"/>
          <p:nvPr/>
        </p:nvSpPr>
        <p:spPr>
          <a:xfrm>
            <a:off x="1828800" y="6477000"/>
            <a:ext cx="4274503" cy="369332"/>
          </a:xfrm>
          <a:prstGeom prst="rect">
            <a:avLst/>
          </a:prstGeom>
          <a:noFill/>
        </p:spPr>
        <p:txBody>
          <a:bodyPr wrap="none" rtlCol="0">
            <a:spAutoFit/>
          </a:bodyPr>
          <a:lstStyle/>
          <a:p>
            <a:r>
              <a:rPr lang="en-US" dirty="0">
                <a:solidFill>
                  <a:srgbClr val="FF0000"/>
                </a:solidFill>
              </a:rPr>
              <a:t>Add a section for Next Gen 911 – future 911</a:t>
            </a:r>
          </a:p>
        </p:txBody>
      </p:sp>
    </p:spTree>
    <p:extLst>
      <p:ext uri="{BB962C8B-B14F-4D97-AF65-F5344CB8AC3E}">
        <p14:creationId xmlns:p14="http://schemas.microsoft.com/office/powerpoint/2010/main" val="60742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mbria" panose="02040503050406030204" pitchFamily="18" charset="0"/>
                <a:ea typeface="Cambria" panose="02040503050406030204" pitchFamily="18" charset="0"/>
              </a:rPr>
              <a:t>MSAG – Master Street Address Guide</a:t>
            </a:r>
          </a:p>
        </p:txBody>
      </p:sp>
      <p:sp>
        <p:nvSpPr>
          <p:cNvPr id="3" name="Text Placeholder 2"/>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What is it, who maintains it, and how is it essential for emergency response?</a:t>
            </a:r>
          </a:p>
        </p:txBody>
      </p:sp>
    </p:spTree>
    <p:extLst>
      <p:ext uri="{BB962C8B-B14F-4D97-AF65-F5344CB8AC3E}">
        <p14:creationId xmlns:p14="http://schemas.microsoft.com/office/powerpoint/2010/main" val="38998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Master Street Address Guide (MSAG)</a:t>
            </a:r>
          </a:p>
        </p:txBody>
      </p:sp>
      <p:sp>
        <p:nvSpPr>
          <p:cNvPr id="10242" name="Content Placeholder 4"/>
          <p:cNvSpPr>
            <a:spLocks noGrp="1"/>
          </p:cNvSpPr>
          <p:nvPr>
            <p:ph idx="1"/>
          </p:nvPr>
        </p:nvSpPr>
        <p:spPr/>
        <p:txBody>
          <a:bodyPr/>
          <a:lstStyle/>
          <a:p>
            <a:r>
              <a:rPr lang="en-US" sz="2000" dirty="0">
                <a:latin typeface="Cambria" panose="02040503050406030204" pitchFamily="18" charset="0"/>
                <a:ea typeface="Cambria" panose="02040503050406030204" pitchFamily="18" charset="0"/>
              </a:rPr>
              <a:t>Backbone of the “Enhanced”9-1-1 (E9-1-1) System</a:t>
            </a:r>
          </a:p>
          <a:p>
            <a:r>
              <a:rPr lang="en-US" sz="2000" dirty="0">
                <a:latin typeface="Cambria" panose="02040503050406030204" pitchFamily="18" charset="0"/>
                <a:ea typeface="Cambria" panose="02040503050406030204" pitchFamily="18" charset="0"/>
              </a:rPr>
              <a:t>Enhanced 9-1-1 provides the landline caller’s location information along with the voice call and call-back number</a:t>
            </a:r>
          </a:p>
          <a:p>
            <a:r>
              <a:rPr lang="en-US" sz="2000" dirty="0">
                <a:latin typeface="Cambria" panose="02040503050406030204" pitchFamily="18" charset="0"/>
                <a:ea typeface="Cambria" panose="02040503050406030204" pitchFamily="18" charset="0"/>
              </a:rPr>
              <a:t>For landline calls, the location is an MSAG-valid 9-1-1 address</a:t>
            </a:r>
          </a:p>
          <a:p>
            <a:pPr eaLnBrk="1" hangingPunct="1"/>
            <a:r>
              <a:rPr lang="en-US" sz="2000" dirty="0">
                <a:latin typeface="Cambria" panose="02040503050406030204" pitchFamily="18" charset="0"/>
                <a:ea typeface="Cambria" panose="02040503050406030204" pitchFamily="18" charset="0"/>
              </a:rPr>
              <a:t>What exactly is it?</a:t>
            </a:r>
          </a:p>
          <a:p>
            <a:pPr lvl="1"/>
            <a:r>
              <a:rPr lang="en-US" sz="1800" dirty="0">
                <a:latin typeface="Cambria" panose="02040503050406030204" pitchFamily="18" charset="0"/>
                <a:ea typeface="Cambria" panose="02040503050406030204" pitchFamily="18" charset="0"/>
              </a:rPr>
              <a:t>A database containing all valid road names, address ranges, community and emergency responder codes</a:t>
            </a:r>
          </a:p>
          <a:p>
            <a:pPr lvl="1"/>
            <a:r>
              <a:rPr lang="en-US" sz="1800" dirty="0">
                <a:latin typeface="Cambria" panose="02040503050406030204" pitchFamily="18" charset="0"/>
                <a:ea typeface="Cambria" panose="02040503050406030204" pitchFamily="18" charset="0"/>
              </a:rPr>
              <a:t>Relational Database – Civic addresses associated with landline phones are validated against the MSAG and “tied” to an MSAG record when they are loaded into the 9-1-1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Master Street Address Guide (MSAG)</a:t>
            </a:r>
          </a:p>
        </p:txBody>
      </p:sp>
      <p:sp>
        <p:nvSpPr>
          <p:cNvPr id="10242" name="Content Placeholder 4"/>
          <p:cNvSpPr>
            <a:spLocks noGrp="1"/>
          </p:cNvSpPr>
          <p:nvPr>
            <p:ph idx="1"/>
          </p:nvPr>
        </p:nvSpPr>
        <p:spPr/>
        <p:txBody>
          <a:bodyPr/>
          <a:lstStyle/>
          <a:p>
            <a:pPr eaLnBrk="1" hangingPunct="1"/>
            <a:r>
              <a:rPr lang="en-US" sz="2000" dirty="0">
                <a:latin typeface="Cambria" panose="02040503050406030204" pitchFamily="18" charset="0"/>
                <a:ea typeface="Cambria" panose="02040503050406030204" pitchFamily="18" charset="0"/>
              </a:rPr>
              <a:t>To be MSAG-valid, the address must “fit” within an MSAG record</a:t>
            </a:r>
          </a:p>
          <a:p>
            <a:pPr eaLnBrk="1" hangingPunct="1"/>
            <a:r>
              <a:rPr lang="en-US" sz="2000" dirty="0">
                <a:latin typeface="Cambria" panose="02040503050406030204" pitchFamily="18" charset="0"/>
                <a:ea typeface="Cambria" panose="02040503050406030204" pitchFamily="18" charset="0"/>
              </a:rPr>
              <a:t>Every landline (TN) record is scrubbed against the MSAG, and pulls the ESN and Community information from it</a:t>
            </a:r>
          </a:p>
          <a:p>
            <a:r>
              <a:rPr lang="en-US" sz="2000" dirty="0">
                <a:latin typeface="Cambria" panose="02040503050406030204" pitchFamily="18" charset="0"/>
                <a:ea typeface="Cambria" panose="02040503050406030204" pitchFamily="18" charset="0"/>
              </a:rPr>
              <a:t>Managed by the PSAP </a:t>
            </a:r>
          </a:p>
          <a:p>
            <a:r>
              <a:rPr lang="en-US" sz="2000" dirty="0">
                <a:latin typeface="Cambria" panose="02040503050406030204" pitchFamily="18" charset="0"/>
                <a:ea typeface="Cambria" panose="02040503050406030204" pitchFamily="18" charset="0"/>
              </a:rPr>
              <a:t>Hosted by </a:t>
            </a:r>
            <a:r>
              <a:rPr lang="en-US" sz="2000" dirty="0" err="1">
                <a:latin typeface="Cambria" panose="02040503050406030204" pitchFamily="18" charset="0"/>
                <a:ea typeface="Cambria" panose="02040503050406030204" pitchFamily="18" charset="0"/>
              </a:rPr>
              <a:t>Intrado</a:t>
            </a:r>
            <a:r>
              <a:rPr lang="en-US" sz="2000" dirty="0">
                <a:latin typeface="Cambria" panose="02040503050406030204" pitchFamily="18" charset="0"/>
                <a:ea typeface="Cambria" panose="02040503050406030204" pitchFamily="18" charset="0"/>
              </a:rPr>
              <a:t> (9-1-1 Database Provider) on behalf of the PSAP</a:t>
            </a:r>
            <a:endParaRPr lang="en-US" sz="2400" dirty="0">
              <a:latin typeface="Cambria" panose="02040503050406030204" pitchFamily="18" charset="0"/>
              <a:ea typeface="Cambria" panose="020405030504060302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An MSAG Extract – Example</a:t>
            </a:r>
          </a:p>
        </p:txBody>
      </p:sp>
      <p:pic>
        <p:nvPicPr>
          <p:cNvPr id="7" name="Content Placeholder 6"/>
          <p:cNvPicPr>
            <a:picLocks noGrp="1" noChangeAspect="1"/>
          </p:cNvPicPr>
          <p:nvPr>
            <p:ph idx="1"/>
          </p:nvPr>
        </p:nvPicPr>
        <p:blipFill>
          <a:blip r:embed="rId3"/>
          <a:stretch>
            <a:fillRect/>
          </a:stretch>
        </p:blipFill>
        <p:spPr>
          <a:xfrm>
            <a:off x="1203325" y="2641310"/>
            <a:ext cx="9783763" cy="2946981"/>
          </a:xfrm>
          <a:prstGeom prst="rect">
            <a:avLst/>
          </a:prstGeom>
        </p:spPr>
      </p:pic>
      <p:sp>
        <p:nvSpPr>
          <p:cNvPr id="8" name="TextBox 7"/>
          <p:cNvSpPr txBox="1"/>
          <p:nvPr/>
        </p:nvSpPr>
        <p:spPr>
          <a:xfrm>
            <a:off x="1143000" y="5791200"/>
            <a:ext cx="4494757" cy="276999"/>
          </a:xfrm>
          <a:prstGeom prst="rect">
            <a:avLst/>
          </a:prstGeom>
          <a:noFill/>
        </p:spPr>
        <p:txBody>
          <a:bodyPr wrap="none" rtlCol="0">
            <a:spAutoFit/>
          </a:bodyPr>
          <a:lstStyle/>
          <a:p>
            <a:r>
              <a:rPr lang="en-US" sz="1200" dirty="0">
                <a:latin typeface="Cambria" panose="02040503050406030204" pitchFamily="18" charset="0"/>
                <a:ea typeface="Cambria" panose="02040503050406030204" pitchFamily="18" charset="0"/>
              </a:rPr>
              <a:t>A snapshot of MSAG database, Guadalupe County, NM – May 2022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MSAG &amp; Wireless Call Handling</a:t>
            </a:r>
          </a:p>
        </p:txBody>
      </p:sp>
      <p:sp>
        <p:nvSpPr>
          <p:cNvPr id="10242" name="Content Placeholder 4"/>
          <p:cNvSpPr>
            <a:spLocks noGrp="1"/>
          </p:cNvSpPr>
          <p:nvPr>
            <p:ph idx="1"/>
          </p:nvPr>
        </p:nvSpPr>
        <p:spPr/>
        <p:txBody>
          <a:bodyPr/>
          <a:lstStyle/>
          <a:p>
            <a:pPr eaLnBrk="1" hangingPunct="1"/>
            <a:r>
              <a:rPr lang="en-US" sz="2000" dirty="0">
                <a:latin typeface="Cambria" panose="02040503050406030204" pitchFamily="18" charset="0"/>
                <a:ea typeface="Cambria" panose="02040503050406030204" pitchFamily="18" charset="0"/>
              </a:rPr>
              <a:t>Wireless 9-1-1 routing is not based on the MSAG or addressing in any way currently</a:t>
            </a:r>
          </a:p>
          <a:p>
            <a:pPr eaLnBrk="1" hangingPunct="1"/>
            <a:r>
              <a:rPr lang="en-US" sz="2000" dirty="0">
                <a:latin typeface="Cambria" panose="02040503050406030204" pitchFamily="18" charset="0"/>
                <a:ea typeface="Cambria" panose="02040503050406030204" pitchFamily="18" charset="0"/>
              </a:rPr>
              <a:t>Nationwide, at least 75-80% of all 9-1-1 calls originate from cell phones</a:t>
            </a:r>
          </a:p>
          <a:p>
            <a:pPr eaLnBrk="1" hangingPunct="1"/>
            <a:r>
              <a:rPr lang="en-US" sz="2000" dirty="0">
                <a:latin typeface="Cambria" panose="02040503050406030204" pitchFamily="18" charset="0"/>
                <a:ea typeface="Cambria" panose="02040503050406030204" pitchFamily="18" charset="0"/>
              </a:rPr>
              <a:t>Wireless 9-1-1 routing is based on the SECTOR of the tower that handled or carried the call, regardless of whether it is a Phase I call (tower/sector info only) or a Phase II call (coordinates of device that placed the call).</a:t>
            </a:r>
          </a:p>
          <a:p>
            <a:r>
              <a:rPr lang="en-US" sz="2000" dirty="0">
                <a:latin typeface="Cambria" panose="02040503050406030204" pitchFamily="18" charset="0"/>
                <a:ea typeface="Cambria" panose="02040503050406030204" pitchFamily="18" charset="0"/>
              </a:rPr>
              <a:t>Each sector of each tower is given its own routing, and all sectors of a tower can route to the same PSAP (or different PSAPs*)</a:t>
            </a:r>
          </a:p>
          <a:p>
            <a:r>
              <a:rPr lang="en-US" sz="2000" dirty="0">
                <a:latin typeface="Cambria" panose="02040503050406030204" pitchFamily="18" charset="0"/>
                <a:ea typeface="Cambria" panose="02040503050406030204" pitchFamily="18" charset="0"/>
              </a:rPr>
              <a:t>A single sector of a tower </a:t>
            </a:r>
            <a:r>
              <a:rPr lang="en-US" sz="2000" b="1" dirty="0">
                <a:latin typeface="Cambria" panose="02040503050406030204" pitchFamily="18" charset="0"/>
                <a:ea typeface="Cambria" panose="02040503050406030204" pitchFamily="18" charset="0"/>
              </a:rPr>
              <a:t>CANNOT</a:t>
            </a:r>
            <a:r>
              <a:rPr lang="en-US" sz="2000" dirty="0">
                <a:latin typeface="Cambria" panose="02040503050406030204" pitchFamily="18" charset="0"/>
                <a:ea typeface="Cambria" panose="02040503050406030204" pitchFamily="18" charset="0"/>
              </a:rPr>
              <a:t> route to more than one PSAP at one time, even if it “covers” parts of two or more PSAPs</a:t>
            </a:r>
          </a:p>
          <a:p>
            <a:r>
              <a:rPr lang="en-US" sz="2000" dirty="0">
                <a:latin typeface="Cambria" panose="02040503050406030204" pitchFamily="18" charset="0"/>
                <a:ea typeface="Cambria" panose="02040503050406030204" pitchFamily="18" charset="0"/>
              </a:rPr>
              <a:t>In Next Gen 911, call routing is based on the caller’s location</a:t>
            </a:r>
          </a:p>
          <a:p>
            <a:endParaRPr lang="en-US" sz="2000" dirty="0">
              <a:latin typeface="Cambria" panose="02040503050406030204" pitchFamily="18" charset="0"/>
              <a:ea typeface="Cambria" panose="02040503050406030204" pitchFamily="18" charset="0"/>
            </a:endParaRPr>
          </a:p>
          <a:p>
            <a:pPr eaLnBrk="1" hangingPunct="1"/>
            <a:endParaRPr lang="en-US" sz="2000" dirty="0">
              <a:latin typeface="Cambria" panose="02040503050406030204" pitchFamily="18" charset="0"/>
              <a:ea typeface="Cambria" panose="02040503050406030204" pitchFamily="18" charset="0"/>
            </a:endParaRPr>
          </a:p>
        </p:txBody>
      </p:sp>
      <p:sp>
        <p:nvSpPr>
          <p:cNvPr id="6" name="Explosion: 8 Points 5">
            <a:extLst>
              <a:ext uri="{FF2B5EF4-FFF2-40B4-BE49-F238E27FC236}">
                <a16:creationId xmlns:a16="http://schemas.microsoft.com/office/drawing/2014/main" id="{97B6866F-171B-4BBD-BF2E-3D45732EB7F2}"/>
              </a:ext>
            </a:extLst>
          </p:cNvPr>
          <p:cNvSpPr/>
          <p:nvPr/>
        </p:nvSpPr>
        <p:spPr>
          <a:xfrm>
            <a:off x="8991600" y="4810006"/>
            <a:ext cx="2895600" cy="194086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DC8F3F-839C-42B6-8570-31308E3CB454}"/>
              </a:ext>
            </a:extLst>
          </p:cNvPr>
          <p:cNvSpPr txBox="1"/>
          <p:nvPr/>
        </p:nvSpPr>
        <p:spPr>
          <a:xfrm>
            <a:off x="9677400" y="5410200"/>
            <a:ext cx="1645450" cy="646331"/>
          </a:xfrm>
          <a:prstGeom prst="rect">
            <a:avLst/>
          </a:prstGeom>
          <a:noFill/>
        </p:spPr>
        <p:txBody>
          <a:bodyPr wrap="none" rtlCol="0">
            <a:spAutoFit/>
          </a:bodyPr>
          <a:lstStyle/>
          <a:p>
            <a:r>
              <a:rPr lang="en-US" dirty="0"/>
              <a:t>GIS DATA IS </a:t>
            </a:r>
            <a:br>
              <a:rPr lang="en-US" dirty="0"/>
            </a:br>
            <a:r>
              <a:rPr lang="en-US" dirty="0"/>
              <a:t>IMPORTANT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idx="1"/>
          </p:nvPr>
        </p:nvSpPr>
        <p:spPr>
          <a:xfrm>
            <a:off x="1202919" y="2011680"/>
            <a:ext cx="4740681" cy="4206240"/>
          </a:xfrm>
        </p:spPr>
        <p:txBody>
          <a:bodyPr>
            <a:normAutofit fontScale="92500" lnSpcReduction="20000"/>
          </a:bodyPr>
          <a:lstStyle/>
          <a:p>
            <a:pPr eaLnBrk="1" hangingPunct="1"/>
            <a:r>
              <a:rPr lang="en-US" sz="2000" dirty="0">
                <a:latin typeface="Cambria" panose="02040503050406030204" pitchFamily="18" charset="0"/>
                <a:ea typeface="Cambria" panose="02040503050406030204" pitchFamily="18" charset="0"/>
              </a:rPr>
              <a:t>Wireless Routing is determined by PSAPs</a:t>
            </a:r>
          </a:p>
          <a:p>
            <a:pPr eaLnBrk="1" hangingPunct="1"/>
            <a:r>
              <a:rPr lang="en-US" sz="2000" dirty="0">
                <a:latin typeface="Cambria" panose="02040503050406030204" pitchFamily="18" charset="0"/>
                <a:ea typeface="Cambria" panose="02040503050406030204" pitchFamily="18" charset="0"/>
              </a:rPr>
              <a:t>Wireless carriers usually make the first call on which PSAP should get the routing sheet and approve the routing they have determined</a:t>
            </a:r>
          </a:p>
          <a:p>
            <a:pPr eaLnBrk="1" hangingPunct="1"/>
            <a:r>
              <a:rPr lang="en-US" sz="2000" dirty="0">
                <a:latin typeface="Cambria" panose="02040503050406030204" pitchFamily="18" charset="0"/>
                <a:ea typeface="Cambria" panose="02040503050406030204" pitchFamily="18" charset="0"/>
              </a:rPr>
              <a:t>PSAPs must work together to determine which PSAP is most appropriate for each sector (with least number of call transfers)</a:t>
            </a:r>
          </a:p>
          <a:p>
            <a:r>
              <a:rPr lang="en-US" sz="2000" dirty="0">
                <a:latin typeface="Cambria" panose="02040503050406030204" pitchFamily="18" charset="0"/>
                <a:ea typeface="Cambria" panose="02040503050406030204" pitchFamily="18" charset="0"/>
              </a:rPr>
              <a:t>NG9-1-1 (Next Generation 9-1-1) promises GEOSPATIAL routing so that the actual LOCATION of the caller, based on civic address for landline callers and actual x/y location for wireless callers, determines the PSAP to which the call is routed</a:t>
            </a:r>
          </a:p>
        </p:txBody>
      </p:sp>
      <p:sp>
        <p:nvSpPr>
          <p:cNvPr id="6"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MSAG &amp; Wireless Call Handling</a:t>
            </a:r>
          </a:p>
        </p:txBody>
      </p:sp>
      <p:pic>
        <p:nvPicPr>
          <p:cNvPr id="7" name="Content Placeholder 3"/>
          <p:cNvPicPr>
            <a:picLocks noChangeAspect="1"/>
          </p:cNvPicPr>
          <p:nvPr/>
        </p:nvPicPr>
        <p:blipFill>
          <a:blip r:embed="rId3"/>
          <a:stretch>
            <a:fillRect/>
          </a:stretch>
        </p:blipFill>
        <p:spPr>
          <a:xfrm>
            <a:off x="6400800" y="2133600"/>
            <a:ext cx="5458507" cy="42068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NM911 – Call Statistics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3165877"/>
              </p:ext>
            </p:extLst>
          </p:nvPr>
        </p:nvGraphicFramePr>
        <p:xfrm>
          <a:off x="1203325" y="2011363"/>
          <a:ext cx="9783763" cy="4206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The Role of the MSAG</a:t>
            </a:r>
          </a:p>
        </p:txBody>
      </p:sp>
      <p:sp>
        <p:nvSpPr>
          <p:cNvPr id="10242" name="Content Placeholder 4"/>
          <p:cNvSpPr>
            <a:spLocks noGrp="1"/>
          </p:cNvSpPr>
          <p:nvPr>
            <p:ph idx="1"/>
          </p:nvPr>
        </p:nvSpPr>
        <p:spPr/>
        <p:txBody>
          <a:bodyPr/>
          <a:lstStyle/>
          <a:p>
            <a:pPr eaLnBrk="1" hangingPunct="1"/>
            <a:r>
              <a:rPr lang="en-US" sz="2000" dirty="0">
                <a:latin typeface="Cambria" panose="02040503050406030204" pitchFamily="18" charset="0"/>
                <a:ea typeface="Cambria" panose="02040503050406030204" pitchFamily="18" charset="0"/>
              </a:rPr>
              <a:t>The MSAG assures standardized addressing – all civic addresses (with landline phones) must exactly match an MSAG record</a:t>
            </a:r>
          </a:p>
          <a:p>
            <a:pPr eaLnBrk="1" hangingPunct="1"/>
            <a:r>
              <a:rPr lang="en-US" sz="2000" dirty="0">
                <a:latin typeface="Cambria" panose="02040503050406030204" pitchFamily="18" charset="0"/>
                <a:ea typeface="Cambria" panose="02040503050406030204" pitchFamily="18" charset="0"/>
              </a:rPr>
              <a:t>The MSAG provides the ESN (Emergency Service Number) for each potential address in the PSAP. The ESN translates into one law enforcement agency, one fire response agency and one EMS (ambulance) agency – all appropriate for the caller’s location</a:t>
            </a:r>
          </a:p>
          <a:p>
            <a:pPr eaLnBrk="1" hangingPunct="1"/>
            <a:r>
              <a:rPr lang="en-US" sz="2000" dirty="0">
                <a:latin typeface="Cambria" panose="02040503050406030204" pitchFamily="18" charset="0"/>
                <a:ea typeface="Cambria" panose="02040503050406030204" pitchFamily="18" charset="0"/>
              </a:rPr>
              <a:t>The ESN routes the call. The MSAG ESN (the administrative ESN) points to a specific “routing” ESN which is associated with one PSAP</a:t>
            </a:r>
          </a:p>
          <a:p>
            <a:pPr eaLnBrk="1" hangingPunct="1"/>
            <a:r>
              <a:rPr lang="en-US" sz="2000" dirty="0">
                <a:latin typeface="Cambria" panose="02040503050406030204" pitchFamily="18" charset="0"/>
                <a:ea typeface="Cambria" panose="02040503050406030204" pitchFamily="18" charset="0"/>
              </a:rPr>
              <a:t>The MSAG is used by phone companies – even those that do not provide 9-1-1 service – to validate their customer service addresses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zh-CN" dirty="0">
                <a:ea typeface="SimSun" panose="02010600030101010101" pitchFamily="2" charset="-122"/>
              </a:rPr>
              <a:t>Pre-Test Guidelines</a:t>
            </a:r>
            <a:endParaRPr lang="en-US" dirty="0">
              <a:latin typeface="Cambria" panose="02040503050406030204" pitchFamily="18" charset="0"/>
              <a:ea typeface="Cambria" panose="02040503050406030204" pitchFamily="18" charset="0"/>
            </a:endParaRPr>
          </a:p>
        </p:txBody>
      </p:sp>
      <p:sp>
        <p:nvSpPr>
          <p:cNvPr id="10242" name="Content Placeholder 4"/>
          <p:cNvSpPr>
            <a:spLocks noGrp="1"/>
          </p:cNvSpPr>
          <p:nvPr>
            <p:ph idx="1"/>
          </p:nvPr>
        </p:nvSpPr>
        <p:spPr/>
        <p:txBody>
          <a:bodyPr>
            <a:normAutofit/>
          </a:bodyPr>
          <a:lstStyle/>
          <a:p>
            <a:pPr lvl="0"/>
            <a:r>
              <a:rPr lang="en-US" sz="2000" dirty="0"/>
              <a:t>Use your full name when logging in.</a:t>
            </a:r>
          </a:p>
          <a:p>
            <a:pPr lvl="0"/>
            <a:r>
              <a:rPr lang="en-US" sz="2000" dirty="0"/>
              <a:t>The link will be in the chat string.</a:t>
            </a:r>
          </a:p>
          <a:p>
            <a:pPr lvl="0"/>
            <a:r>
              <a:rPr lang="en-US" sz="2000" dirty="0"/>
              <a:t>Pre-test will be open starting 15 minutes before class through 10 minutes into class.  </a:t>
            </a:r>
          </a:p>
          <a:p>
            <a:pPr lvl="0"/>
            <a:r>
              <a:rPr lang="en-US" sz="2000" dirty="0"/>
              <a:t>If you are late to class, you could receive a zero for your pretest.</a:t>
            </a:r>
          </a:p>
          <a:p>
            <a:pPr lvl="0"/>
            <a:r>
              <a:rPr lang="en-US" sz="2000" dirty="0"/>
              <a:t>You will have 10 minutes to take the test, so please watch your time! Be sure to submit before time expires.</a:t>
            </a:r>
          </a:p>
          <a:p>
            <a:pPr lvl="0"/>
            <a:r>
              <a:rPr lang="en-US" sz="2000" dirty="0"/>
              <a:t>The pre-test is closed book. </a:t>
            </a:r>
          </a:p>
          <a:p>
            <a:pPr lvl="0"/>
            <a:r>
              <a:rPr lang="en-US" sz="2000" dirty="0"/>
              <a:t>Use it to help you identify what you don’t know and where you will want to ask questions during the class.</a:t>
            </a:r>
          </a:p>
          <a:p>
            <a:pPr lvl="0"/>
            <a:r>
              <a:rPr lang="en-US" sz="2000" dirty="0"/>
              <a:t>Please do not talk to the instructor or to others while tests are in progress.</a:t>
            </a:r>
          </a:p>
          <a:p>
            <a:pPr eaLnBrk="1" hangingPunct="1">
              <a:buFont typeface="Wingdings 3" pitchFamily="18" charset="2"/>
              <a:buNone/>
            </a:pPr>
            <a:endParaRPr lang="en-US" sz="2000" dirty="0">
              <a:latin typeface="Cambria" panose="02040503050406030204" pitchFamily="18" charset="0"/>
              <a:ea typeface="Cambria" panose="02040503050406030204" pitchFamily="18" charset="0"/>
            </a:endParaRPr>
          </a:p>
          <a:p>
            <a:pPr eaLnBrk="1" hangingPunct="1"/>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0834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The 9-1-1 Database(s)</a:t>
            </a:r>
          </a:p>
        </p:txBody>
      </p:sp>
      <p:sp>
        <p:nvSpPr>
          <p:cNvPr id="10242" name="Content Placeholder 4"/>
          <p:cNvSpPr>
            <a:spLocks noGrp="1"/>
          </p:cNvSpPr>
          <p:nvPr>
            <p:ph idx="1"/>
          </p:nvPr>
        </p:nvSpPr>
        <p:spPr/>
        <p:txBody>
          <a:bodyPr/>
          <a:lstStyle/>
          <a:p>
            <a:pPr eaLnBrk="1" hangingPunct="1"/>
            <a:r>
              <a:rPr lang="en-US" sz="2000" dirty="0">
                <a:latin typeface="Cambria" panose="02040503050406030204" pitchFamily="18" charset="0"/>
                <a:ea typeface="Cambria" panose="02040503050406030204" pitchFamily="18" charset="0"/>
              </a:rPr>
              <a:t>MSAG – Master Street Address Guide – Influence and control E9-1-1</a:t>
            </a:r>
          </a:p>
          <a:p>
            <a:pPr eaLnBrk="1" hangingPunct="1"/>
            <a:r>
              <a:rPr lang="en-US" sz="2000" dirty="0">
                <a:latin typeface="Cambria" panose="02040503050406030204" pitchFamily="18" charset="0"/>
                <a:ea typeface="Cambria" panose="02040503050406030204" pitchFamily="18" charset="0"/>
              </a:rPr>
              <a:t>ALI – Automated Location Information – Each landline telephone number in a PSAP’s response area is loaded from each serving phone company, scrubbed against the MSAG to obtain ESN and Community information, and loaded into the ALI database. When a 9-1-1 landline call is initiated, the ten digit phone number dips into this database to obtain the location info sent to the PSAP with the voice call</a:t>
            </a:r>
          </a:p>
          <a:p>
            <a:pPr eaLnBrk="1" hangingPunct="1"/>
            <a:r>
              <a:rPr lang="en-US" sz="2000" dirty="0">
                <a:latin typeface="Cambria" panose="02040503050406030204" pitchFamily="18" charset="0"/>
                <a:ea typeface="Cambria" panose="02040503050406030204" pitchFamily="18" charset="0"/>
              </a:rPr>
              <a:t>ELT – English Language Translation – a table which translates each ESN to the names of the public safety providers</a:t>
            </a:r>
          </a:p>
          <a:p>
            <a:pPr eaLnBrk="1" hangingPunct="1"/>
            <a:r>
              <a:rPr lang="en-US" sz="2000" dirty="0">
                <a:latin typeface="Cambria" panose="02040503050406030204" pitchFamily="18" charset="0"/>
                <a:ea typeface="Cambria" panose="02040503050406030204" pitchFamily="18" charset="0"/>
              </a:rPr>
              <a:t>GIS Data – Geospatial data used to be an “add-on” and is now considered critical to control all or most of the above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The 9-1-1 Database: ALI</a:t>
            </a:r>
          </a:p>
        </p:txBody>
      </p:sp>
      <p:pic>
        <p:nvPicPr>
          <p:cNvPr id="7" name="Content Placeholder 6" descr="aniali.gif"/>
          <p:cNvPicPr>
            <a:picLocks noGrp="1" noChangeAspect="1"/>
          </p:cNvPicPr>
          <p:nvPr>
            <p:ph idx="1"/>
          </p:nvPr>
        </p:nvPicPr>
        <p:blipFill>
          <a:blip r:embed="rId3" cstate="print"/>
          <a:srcRect/>
          <a:stretch>
            <a:fillRect/>
          </a:stretch>
        </p:blipFill>
        <p:spPr bwMode="auto">
          <a:xfrm>
            <a:off x="1143000" y="1984006"/>
            <a:ext cx="5245753" cy="2547937"/>
          </a:xfrm>
          <a:prstGeom prst="rect">
            <a:avLst/>
          </a:prstGeom>
          <a:noFill/>
          <a:ln w="9525">
            <a:noFill/>
            <a:miter lim="800000"/>
            <a:headEnd/>
            <a:tailEnd/>
          </a:ln>
        </p:spPr>
      </p:pic>
      <p:sp>
        <p:nvSpPr>
          <p:cNvPr id="5" name="TextBox 4"/>
          <p:cNvSpPr txBox="1"/>
          <p:nvPr/>
        </p:nvSpPr>
        <p:spPr>
          <a:xfrm>
            <a:off x="6477000" y="2329681"/>
            <a:ext cx="2895600" cy="600164"/>
          </a:xfrm>
          <a:prstGeom prst="rect">
            <a:avLst/>
          </a:prstGeom>
          <a:noFill/>
        </p:spPr>
        <p:txBody>
          <a:bodyPr wrap="square" rtlCol="0">
            <a:spAutoFit/>
          </a:bodyPr>
          <a:lstStyle/>
          <a:p>
            <a:r>
              <a:rPr lang="en-US" sz="1100" dirty="0">
                <a:latin typeface="Cambria" panose="02040503050406030204" pitchFamily="18" charset="0"/>
                <a:ea typeface="Cambria" panose="02040503050406030204" pitchFamily="18" charset="0"/>
              </a:rPr>
              <a:t>A snapshot of location information based on the ALI and MSAG records. New systems do include GIS components</a:t>
            </a:r>
          </a:p>
        </p:txBody>
      </p:sp>
      <p:pic>
        <p:nvPicPr>
          <p:cNvPr id="8" name="Picture 7"/>
          <p:cNvPicPr>
            <a:picLocks noChangeAspect="1"/>
          </p:cNvPicPr>
          <p:nvPr/>
        </p:nvPicPr>
        <p:blipFill>
          <a:blip r:embed="rId4"/>
          <a:stretch>
            <a:fillRect/>
          </a:stretch>
        </p:blipFill>
        <p:spPr>
          <a:xfrm>
            <a:off x="381000" y="5014443"/>
            <a:ext cx="11277600" cy="1157745"/>
          </a:xfrm>
          <a:prstGeom prst="rect">
            <a:avLst/>
          </a:prstGeom>
        </p:spPr>
      </p:pic>
      <p:sp>
        <p:nvSpPr>
          <p:cNvPr id="9" name="TextBox 8"/>
          <p:cNvSpPr txBox="1"/>
          <p:nvPr/>
        </p:nvSpPr>
        <p:spPr>
          <a:xfrm>
            <a:off x="304800" y="6248400"/>
            <a:ext cx="3352800" cy="261610"/>
          </a:xfrm>
          <a:prstGeom prst="rect">
            <a:avLst/>
          </a:prstGeom>
          <a:noFill/>
        </p:spPr>
        <p:txBody>
          <a:bodyPr wrap="square" rtlCol="0">
            <a:spAutoFit/>
          </a:bodyPr>
          <a:lstStyle/>
          <a:p>
            <a:r>
              <a:rPr lang="en-US" sz="1100" dirty="0">
                <a:latin typeface="Cambria" panose="02040503050406030204" pitchFamily="18" charset="0"/>
                <a:ea typeface="Cambria" panose="02040503050406030204" pitchFamily="18" charset="0"/>
              </a:rPr>
              <a:t>A snapshot of ALI database for Portales, NM - 2021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The 9-1-1 Database: ELT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5947632"/>
              </p:ext>
            </p:extLst>
          </p:nvPr>
        </p:nvGraphicFramePr>
        <p:xfrm>
          <a:off x="1447800" y="2057400"/>
          <a:ext cx="5330958" cy="4313236"/>
        </p:xfrm>
        <a:graphic>
          <a:graphicData uri="http://schemas.openxmlformats.org/drawingml/2006/table">
            <a:tbl>
              <a:tblPr firstRow="1">
                <a:tableStyleId>{5C22544A-7EE6-4342-B048-85BDC9FD1C3A}</a:tableStyleId>
              </a:tblPr>
              <a:tblGrid>
                <a:gridCol w="966754">
                  <a:extLst>
                    <a:ext uri="{9D8B030D-6E8A-4147-A177-3AD203B41FA5}">
                      <a16:colId xmlns:a16="http://schemas.microsoft.com/office/drawing/2014/main" val="2824893820"/>
                    </a:ext>
                  </a:extLst>
                </a:gridCol>
                <a:gridCol w="1753968">
                  <a:extLst>
                    <a:ext uri="{9D8B030D-6E8A-4147-A177-3AD203B41FA5}">
                      <a16:colId xmlns:a16="http://schemas.microsoft.com/office/drawing/2014/main" val="1746214169"/>
                    </a:ext>
                  </a:extLst>
                </a:gridCol>
                <a:gridCol w="1146294">
                  <a:extLst>
                    <a:ext uri="{9D8B030D-6E8A-4147-A177-3AD203B41FA5}">
                      <a16:colId xmlns:a16="http://schemas.microsoft.com/office/drawing/2014/main" val="913043538"/>
                    </a:ext>
                  </a:extLst>
                </a:gridCol>
                <a:gridCol w="1463942">
                  <a:extLst>
                    <a:ext uri="{9D8B030D-6E8A-4147-A177-3AD203B41FA5}">
                      <a16:colId xmlns:a16="http://schemas.microsoft.com/office/drawing/2014/main" val="1609318378"/>
                    </a:ext>
                  </a:extLst>
                </a:gridCol>
              </a:tblGrid>
              <a:tr h="187532">
                <a:tc>
                  <a:txBody>
                    <a:bodyPr/>
                    <a:lstStyle/>
                    <a:p>
                      <a:pPr algn="l" fontAlgn="b"/>
                      <a:r>
                        <a:rPr lang="en-US" sz="1100" u="none" strike="noStrike" dirty="0">
                          <a:effectLst/>
                          <a:latin typeface="Cambria" panose="02040503050406030204" pitchFamily="18" charset="0"/>
                          <a:ea typeface="Cambria" panose="02040503050406030204" pitchFamily="18" charset="0"/>
                        </a:rPr>
                        <a:t>ESN</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POLICE</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FIRE</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AMBULANCE</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424831067"/>
                  </a:ext>
                </a:extLst>
              </a:tr>
              <a:tr h="187532">
                <a:tc>
                  <a:txBody>
                    <a:bodyPr/>
                    <a:lstStyle/>
                    <a:p>
                      <a:pPr algn="l" fontAlgn="b"/>
                      <a:r>
                        <a:rPr lang="en-US" sz="1100" u="none" strike="noStrike" dirty="0">
                          <a:effectLst/>
                          <a:latin typeface="Cambria" panose="02040503050406030204" pitchFamily="18" charset="0"/>
                          <a:ea typeface="Cambria" panose="02040503050406030204" pitchFamily="18" charset="0"/>
                        </a:rPr>
                        <a:t>869</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PD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2684226850"/>
                  </a:ext>
                </a:extLst>
              </a:tr>
              <a:tr h="187532">
                <a:tc>
                  <a:txBody>
                    <a:bodyPr/>
                    <a:lstStyle/>
                    <a:p>
                      <a:pPr algn="l" fontAlgn="b"/>
                      <a:r>
                        <a:rPr lang="en-US" sz="1100" u="none" strike="noStrike" dirty="0">
                          <a:effectLst/>
                          <a:latin typeface="Cambria" panose="02040503050406030204" pitchFamily="18" charset="0"/>
                          <a:ea typeface="Cambria" panose="02040503050406030204" pitchFamily="18" charset="0"/>
                        </a:rPr>
                        <a:t>870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LEA COUNTY SHERIFF</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3916028532"/>
                  </a:ext>
                </a:extLst>
              </a:tr>
              <a:tr h="187532">
                <a:tc>
                  <a:txBody>
                    <a:bodyPr/>
                    <a:lstStyle/>
                    <a:p>
                      <a:pPr algn="l" fontAlgn="b"/>
                      <a:r>
                        <a:rPr lang="en-US" sz="1100" u="none" strike="noStrike" dirty="0">
                          <a:effectLst/>
                          <a:latin typeface="Cambria" panose="02040503050406030204" pitchFamily="18" charset="0"/>
                          <a:ea typeface="Cambria" panose="02040503050406030204" pitchFamily="18" charset="0"/>
                        </a:rPr>
                        <a:t>870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LEA COUNTY SHERIFF</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896943427"/>
                  </a:ext>
                </a:extLst>
              </a:tr>
              <a:tr h="187532">
                <a:tc>
                  <a:txBody>
                    <a:bodyPr/>
                    <a:lstStyle/>
                    <a:p>
                      <a:pPr algn="l" fontAlgn="b"/>
                      <a:r>
                        <a:rPr lang="en-US" sz="1100" u="none" strike="noStrike" dirty="0">
                          <a:effectLst/>
                          <a:latin typeface="Cambria" panose="02040503050406030204" pitchFamily="18" charset="0"/>
                          <a:ea typeface="Cambria" panose="02040503050406030204" pitchFamily="18" charset="0"/>
                        </a:rPr>
                        <a:t>870</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LEA COUNTY SHERIFF</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3993592930"/>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870</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1254458353"/>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871</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KNOWLES FD</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LOVINGTON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2503564681"/>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872</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KNOWLES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1033252630"/>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880</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2419871265"/>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880</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306094238"/>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881</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KNOWLES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LOVINGTON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645451612"/>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882</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KNOWLES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2387170930"/>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883</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MONUMENT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4118895092"/>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884</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LOVINGTON PD</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LOVINGTON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LOVINGTON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2427160270"/>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885</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LOVINGTON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LOVINGTON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3333110711"/>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886</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LEA COUNTY SHERIFF</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TATUM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TATUM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1501863467"/>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887</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LEA COUNTY SHERIFF</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MALJAMAR FD</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HOBBS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2107559598"/>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888</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JAL PD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JAL FD</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JAL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4041721393"/>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889</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LEA COUNTY SHERIFF</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JAL FD</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JAL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804047486"/>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890</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EUNICE PD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EUNICE FD</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EUNICE EMS</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635202466"/>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891</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LEA COUNTY SHERIFF</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EUNICE FD</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EUNICE EMS</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2184419082"/>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892</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TATUM PD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TATUM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TATUM EMS</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3272105432"/>
                  </a:ext>
                </a:extLst>
              </a:tr>
              <a:tr h="187532">
                <a:tc>
                  <a:txBody>
                    <a:bodyPr/>
                    <a:lstStyle/>
                    <a:p>
                      <a:pPr algn="l" fontAlgn="b"/>
                      <a:r>
                        <a:rPr lang="en-US" sz="1100" u="none" strike="noStrike">
                          <a:effectLst/>
                          <a:latin typeface="Cambria" panose="02040503050406030204" pitchFamily="18" charset="0"/>
                          <a:ea typeface="Cambria" panose="02040503050406030204" pitchFamily="18" charset="0"/>
                        </a:rPr>
                        <a:t>893</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LEA COUNTY SHERIFF</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a:effectLst/>
                          <a:latin typeface="Cambria" panose="02040503050406030204" pitchFamily="18" charset="0"/>
                          <a:ea typeface="Cambria" panose="02040503050406030204" pitchFamily="18" charset="0"/>
                        </a:rPr>
                        <a:t>MALJAMAR FD</a:t>
                      </a:r>
                      <a:endParaRPr lang="en-US" sz="1100" b="0" i="0" u="none" strike="noStrike">
                        <a:solidFill>
                          <a:srgbClr val="000000"/>
                        </a:solidFill>
                        <a:effectLst/>
                        <a:latin typeface="Cambria" panose="02040503050406030204" pitchFamily="18" charset="0"/>
                        <a:ea typeface="Cambria" panose="02040503050406030204" pitchFamily="18" charset="0"/>
                      </a:endParaRPr>
                    </a:p>
                  </a:txBody>
                  <a:tcPr marL="6307" marR="6307" marT="6307" marB="0" anchor="b"/>
                </a:tc>
                <a:tc>
                  <a:txBody>
                    <a:bodyPr/>
                    <a:lstStyle/>
                    <a:p>
                      <a:pPr algn="l" fontAlgn="b"/>
                      <a:r>
                        <a:rPr lang="en-US" sz="1100" u="none" strike="noStrike" dirty="0">
                          <a:effectLst/>
                          <a:latin typeface="Cambria" panose="02040503050406030204" pitchFamily="18" charset="0"/>
                          <a:ea typeface="Cambria" panose="02040503050406030204" pitchFamily="18" charset="0"/>
                        </a:rPr>
                        <a:t>LOVINGTON EMS</a:t>
                      </a:r>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6307" marR="6307" marT="6307" marB="0" anchor="b"/>
                </a:tc>
                <a:extLst>
                  <a:ext uri="{0D108BD9-81ED-4DB2-BD59-A6C34878D82A}">
                    <a16:rowId xmlns:a16="http://schemas.microsoft.com/office/drawing/2014/main" val="264840503"/>
                  </a:ext>
                </a:extLst>
              </a:tr>
            </a:tbl>
          </a:graphicData>
        </a:graphic>
      </p:graphicFrame>
      <p:sp>
        <p:nvSpPr>
          <p:cNvPr id="8" name="TextBox 7"/>
          <p:cNvSpPr txBox="1"/>
          <p:nvPr/>
        </p:nvSpPr>
        <p:spPr>
          <a:xfrm>
            <a:off x="7543800" y="3124200"/>
            <a:ext cx="2717219" cy="276999"/>
          </a:xfrm>
          <a:prstGeom prst="rect">
            <a:avLst/>
          </a:prstGeom>
          <a:noFill/>
        </p:spPr>
        <p:txBody>
          <a:bodyPr wrap="none" rtlCol="0">
            <a:spAutoFit/>
          </a:bodyPr>
          <a:lstStyle/>
          <a:p>
            <a:r>
              <a:rPr lang="en-US" sz="1200" dirty="0">
                <a:latin typeface="Cambria" panose="02040503050406030204" pitchFamily="18" charset="0"/>
                <a:ea typeface="Cambria" panose="02040503050406030204" pitchFamily="18" charset="0"/>
              </a:rPr>
              <a:t>A snapshot of ESNs for Lea County, NM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The 9-1-1 Database: GIS</a:t>
            </a:r>
          </a:p>
        </p:txBody>
      </p:sp>
      <p:sp>
        <p:nvSpPr>
          <p:cNvPr id="5" name="Content Placeholder 4"/>
          <p:cNvSpPr>
            <a:spLocks noGrp="1"/>
          </p:cNvSpPr>
          <p:nvPr>
            <p:ph idx="1"/>
          </p:nvPr>
        </p:nvSpPr>
        <p:spPr/>
        <p:txBody>
          <a:bodyPr/>
          <a:lstStyle/>
          <a:p>
            <a:pPr eaLnBrk="1" hangingPunct="1"/>
            <a:r>
              <a:rPr lang="en-US" sz="2000" dirty="0">
                <a:latin typeface="Cambria" panose="02040503050406030204" pitchFamily="18" charset="0"/>
                <a:ea typeface="Cambria" panose="02040503050406030204" pitchFamily="18" charset="0"/>
              </a:rPr>
              <a:t>GIS Data that influences the MSAG</a:t>
            </a:r>
          </a:p>
          <a:p>
            <a:pPr lvl="1" eaLnBrk="1" hangingPunct="1"/>
            <a:r>
              <a:rPr lang="en-US" sz="1600" dirty="0">
                <a:latin typeface="Cambria" panose="02040503050406030204" pitchFamily="18" charset="0"/>
                <a:ea typeface="Cambria" panose="02040503050406030204" pitchFamily="18" charset="0"/>
              </a:rPr>
              <a:t>Street centerlines</a:t>
            </a:r>
          </a:p>
          <a:p>
            <a:pPr lvl="1" eaLnBrk="1" hangingPunct="1"/>
            <a:r>
              <a:rPr lang="en-US" sz="1600" dirty="0">
                <a:latin typeface="Cambria" panose="02040503050406030204" pitchFamily="18" charset="0"/>
                <a:ea typeface="Cambria" panose="02040503050406030204" pitchFamily="18" charset="0"/>
              </a:rPr>
              <a:t>Individual Fire/Law/EMS Boundaries</a:t>
            </a:r>
          </a:p>
          <a:p>
            <a:pPr lvl="1" eaLnBrk="1" hangingPunct="1"/>
            <a:r>
              <a:rPr lang="en-US" sz="1600" dirty="0">
                <a:latin typeface="Cambria" panose="02040503050406030204" pitchFamily="18" charset="0"/>
                <a:ea typeface="Cambria" panose="02040503050406030204" pitchFamily="18" charset="0"/>
              </a:rPr>
              <a:t>ESZs</a:t>
            </a:r>
          </a:p>
          <a:p>
            <a:pPr lvl="1" eaLnBrk="1" hangingPunct="1"/>
            <a:r>
              <a:rPr lang="en-US" sz="1600" dirty="0">
                <a:latin typeface="Cambria" panose="02040503050406030204" pitchFamily="18" charset="0"/>
                <a:ea typeface="Cambria" panose="02040503050406030204" pitchFamily="18" charset="0"/>
              </a:rPr>
              <a:t>MSAG Community Boundaries</a:t>
            </a:r>
          </a:p>
          <a:p>
            <a:pPr lvl="1" eaLnBrk="1" hangingPunct="1"/>
            <a:r>
              <a:rPr lang="en-US" sz="1600" dirty="0">
                <a:latin typeface="Cambria" panose="02040503050406030204" pitchFamily="18" charset="0"/>
                <a:ea typeface="Cambria" panose="02040503050406030204" pitchFamily="18" charset="0"/>
              </a:rPr>
              <a:t>PSAP Boundaries</a:t>
            </a:r>
          </a:p>
          <a:p>
            <a:pPr eaLnBrk="1" hangingPunct="1"/>
            <a:r>
              <a:rPr lang="en-US" sz="2000" dirty="0">
                <a:latin typeface="Cambria" panose="02040503050406030204" pitchFamily="18" charset="0"/>
                <a:ea typeface="Cambria" panose="02040503050406030204" pitchFamily="18" charset="0"/>
              </a:rPr>
              <a:t>GIS will be discussed in detail later in the training with a dual focus:</a:t>
            </a:r>
          </a:p>
          <a:p>
            <a:pPr lvl="1" eaLnBrk="1" hangingPunct="1"/>
            <a:r>
              <a:rPr lang="en-US" sz="1600" dirty="0">
                <a:latin typeface="Cambria" panose="02040503050406030204" pitchFamily="18" charset="0"/>
                <a:ea typeface="Cambria" panose="02040503050406030204" pitchFamily="18" charset="0"/>
              </a:rPr>
              <a:t>GIS and MSAG must be synchronized</a:t>
            </a:r>
          </a:p>
          <a:p>
            <a:pPr lvl="1" eaLnBrk="1" hangingPunct="1"/>
            <a:r>
              <a:rPr lang="en-US" sz="1600" dirty="0">
                <a:latin typeface="Cambria" panose="02040503050406030204" pitchFamily="18" charset="0"/>
                <a:ea typeface="Cambria" panose="02040503050406030204" pitchFamily="18" charset="0"/>
              </a:rPr>
              <a:t>MSAG will ultimately be “contained” in GIS</a:t>
            </a:r>
          </a:p>
          <a:p>
            <a:pPr lvl="1" eaLnBrk="1" hangingPunct="1"/>
            <a:r>
              <a:rPr lang="en-US" sz="1600" dirty="0">
                <a:latin typeface="Cambria" panose="02040503050406030204" pitchFamily="18" charset="0"/>
                <a:ea typeface="Cambria" panose="02040503050406030204" pitchFamily="18" charset="0"/>
              </a:rPr>
              <a:t>The GIS data at the PSAP in the PSAP’s mapping application is expected to show the caller’s location and verify the responder data</a:t>
            </a:r>
            <a:endParaRPr lang="en-US" sz="800" dirty="0">
              <a:latin typeface="Cambria" panose="02040503050406030204" pitchFamily="18" charset="0"/>
              <a:ea typeface="Cambria" panose="020405030504060302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MSAG &amp; Next Generation (NG)9-1-1</a:t>
            </a:r>
          </a:p>
        </p:txBody>
      </p:sp>
      <p:sp>
        <p:nvSpPr>
          <p:cNvPr id="5" name="Content Placeholder 4"/>
          <p:cNvSpPr>
            <a:spLocks noGrp="1"/>
          </p:cNvSpPr>
          <p:nvPr>
            <p:ph idx="1"/>
          </p:nvPr>
        </p:nvSpPr>
        <p:spPr/>
        <p:txBody>
          <a:bodyPr/>
          <a:lstStyle/>
          <a:p>
            <a:pPr eaLnBrk="1" hangingPunct="1"/>
            <a:r>
              <a:rPr lang="en-US" sz="2400" dirty="0">
                <a:latin typeface="Cambria" panose="02040503050406030204" pitchFamily="18" charset="0"/>
                <a:ea typeface="Cambria" panose="02040503050406030204" pitchFamily="18" charset="0"/>
              </a:rPr>
              <a:t>Next Generation 9-1-1 (NG9-1-1) uses geospatial data instead of the tabular MSAG to validate and route calls</a:t>
            </a:r>
          </a:p>
          <a:p>
            <a:pPr eaLnBrk="1" hangingPunct="1"/>
            <a:r>
              <a:rPr lang="en-US" sz="2400" dirty="0">
                <a:latin typeface="Cambria" panose="02040503050406030204" pitchFamily="18" charset="0"/>
                <a:ea typeface="Cambria" panose="02040503050406030204" pitchFamily="18" charset="0"/>
              </a:rPr>
              <a:t>MSAG is replaced by GIS in the form of Location Validation Function (LVF) and Emergency Call Routing Function (ECRF) and ALI database will be replaced by the Location Information Server (LIS)</a:t>
            </a:r>
          </a:p>
          <a:p>
            <a:pPr eaLnBrk="1" hangingPunct="1"/>
            <a:r>
              <a:rPr lang="en-US" sz="2400" dirty="0">
                <a:latin typeface="Cambria" panose="02040503050406030204" pitchFamily="18" charset="0"/>
                <a:ea typeface="Cambria" panose="02040503050406030204" pitchFamily="18" charset="0"/>
              </a:rPr>
              <a:t>It is important to make sure existing data is up-to-date and accurate</a:t>
            </a:r>
          </a:p>
          <a:p>
            <a:pPr eaLnBrk="1" hangingPunct="1"/>
            <a:r>
              <a:rPr lang="en-US" sz="2400" dirty="0">
                <a:latin typeface="Cambria" panose="02040503050406030204" pitchFamily="18" charset="0"/>
                <a:ea typeface="Cambria" panose="02040503050406030204" pitchFamily="18" charset="0"/>
              </a:rPr>
              <a:t>Good News!!! You’re very likely already doing all or most of what is needed for NG9-1-1, but how close are you?</a:t>
            </a:r>
            <a:endParaRPr lang="en-US" sz="900" dirty="0">
              <a:latin typeface="Cambria" panose="02040503050406030204" pitchFamily="18" charset="0"/>
              <a:ea typeface="Cambria" panose="020405030504060302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Synchronization</a:t>
            </a:r>
          </a:p>
        </p:txBody>
      </p:sp>
      <p:sp>
        <p:nvSpPr>
          <p:cNvPr id="5" name="Content Placeholder 4"/>
          <p:cNvSpPr>
            <a:spLocks noGrp="1"/>
          </p:cNvSpPr>
          <p:nvPr>
            <p:ph idx="1"/>
          </p:nvPr>
        </p:nvSpPr>
        <p:spPr/>
        <p:txBody>
          <a:bodyPr/>
          <a:lstStyle/>
          <a:p>
            <a:pPr eaLnBrk="1" hangingPunct="1"/>
            <a:r>
              <a:rPr lang="en-US" sz="2400" dirty="0">
                <a:latin typeface="Cambria" panose="02040503050406030204" pitchFamily="18" charset="0"/>
                <a:ea typeface="Cambria" panose="02040503050406030204" pitchFamily="18" charset="0"/>
              </a:rPr>
              <a:t>MSAG-ALI-GIS databases must be synchronized for accurate 9-1-1 call mapping and routing</a:t>
            </a:r>
          </a:p>
          <a:p>
            <a:pPr eaLnBrk="1" hangingPunct="1"/>
            <a:r>
              <a:rPr lang="en-US" sz="2400" dirty="0">
                <a:latin typeface="Cambria" panose="02040503050406030204" pitchFamily="18" charset="0"/>
                <a:ea typeface="Cambria" panose="02040503050406030204" pitchFamily="18" charset="0"/>
              </a:rPr>
              <a:t>NENA recommends a 98% match rate between the datasets</a:t>
            </a:r>
          </a:p>
          <a:p>
            <a:pPr eaLnBrk="1" hangingPunct="1"/>
            <a:endParaRPr lang="en-US" sz="800" dirty="0">
              <a:latin typeface="Cambria" panose="02040503050406030204" pitchFamily="18" charset="0"/>
              <a:ea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98848261"/>
              </p:ext>
            </p:extLst>
          </p:nvPr>
        </p:nvGraphicFramePr>
        <p:xfrm>
          <a:off x="2133600" y="3810000"/>
          <a:ext cx="5410200" cy="22250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065780557"/>
                    </a:ext>
                  </a:extLst>
                </a:gridCol>
                <a:gridCol w="2895600">
                  <a:extLst>
                    <a:ext uri="{9D8B030D-6E8A-4147-A177-3AD203B41FA5}">
                      <a16:colId xmlns:a16="http://schemas.microsoft.com/office/drawing/2014/main" val="3374063040"/>
                    </a:ext>
                  </a:extLst>
                </a:gridCol>
              </a:tblGrid>
              <a:tr h="370840">
                <a:tc>
                  <a:txBody>
                    <a:bodyPr/>
                    <a:lstStyle/>
                    <a:p>
                      <a:pPr algn="l" rtl="0" fontAlgn="ctr"/>
                      <a:r>
                        <a:rPr lang="en-US" sz="2000" b="0" i="0" u="none" strike="noStrike" dirty="0">
                          <a:solidFill>
                            <a:srgbClr val="000000"/>
                          </a:solidFill>
                          <a:effectLst/>
                          <a:latin typeface="Cambria" panose="02040503050406030204" pitchFamily="18" charset="0"/>
                        </a:rPr>
                        <a:t>MSAG</a:t>
                      </a:r>
                    </a:p>
                  </a:txBody>
                  <a:tcPr marL="6350" marR="6350" marT="6350" marB="0" anchor="ctr"/>
                </a:tc>
                <a:tc>
                  <a:txBody>
                    <a:bodyPr/>
                    <a:lstStyle/>
                    <a:p>
                      <a:pPr algn="l" rtl="0" fontAlgn="ctr"/>
                      <a:r>
                        <a:rPr lang="en-US" sz="2000" b="0" i="0" u="none" strike="noStrike">
                          <a:solidFill>
                            <a:srgbClr val="000000"/>
                          </a:solidFill>
                          <a:effectLst/>
                          <a:latin typeface="Cambria" panose="02040503050406030204" pitchFamily="18" charset="0"/>
                        </a:rPr>
                        <a:t>GIS</a:t>
                      </a:r>
                    </a:p>
                  </a:txBody>
                  <a:tcPr marL="6350" marR="6350" marT="6350" marB="0" anchor="ctr"/>
                </a:tc>
                <a:extLst>
                  <a:ext uri="{0D108BD9-81ED-4DB2-BD59-A6C34878D82A}">
                    <a16:rowId xmlns:a16="http://schemas.microsoft.com/office/drawing/2014/main" val="1640467504"/>
                  </a:ext>
                </a:extLst>
              </a:tr>
              <a:tr h="370840">
                <a:tc>
                  <a:txBody>
                    <a:bodyPr/>
                    <a:lstStyle/>
                    <a:p>
                      <a:pPr algn="l" rtl="0" fontAlgn="ctr"/>
                      <a:r>
                        <a:rPr lang="en-US" sz="2000" b="0" i="0" u="none" strike="noStrike" dirty="0" err="1">
                          <a:solidFill>
                            <a:srgbClr val="FF0000"/>
                          </a:solidFill>
                          <a:effectLst/>
                          <a:latin typeface="Cambria" panose="02040503050406030204" pitchFamily="18" charset="0"/>
                        </a:rPr>
                        <a:t>Calle</a:t>
                      </a:r>
                      <a:r>
                        <a:rPr lang="en-US" sz="2000" b="0" i="0" u="none" strike="noStrike" dirty="0">
                          <a:solidFill>
                            <a:srgbClr val="FF0000"/>
                          </a:solidFill>
                          <a:effectLst/>
                          <a:latin typeface="Cambria" panose="02040503050406030204" pitchFamily="18" charset="0"/>
                        </a:rPr>
                        <a:t> Hermosa</a:t>
                      </a:r>
                    </a:p>
                  </a:txBody>
                  <a:tcPr marL="6350" marR="6350" marT="6350" marB="0" anchor="ctr"/>
                </a:tc>
                <a:tc>
                  <a:txBody>
                    <a:bodyPr/>
                    <a:lstStyle/>
                    <a:p>
                      <a:pPr algn="l" rtl="0" fontAlgn="ctr"/>
                      <a:r>
                        <a:rPr lang="en-US" sz="2000" b="0" i="0" u="none" strike="noStrike">
                          <a:solidFill>
                            <a:srgbClr val="FF0000"/>
                          </a:solidFill>
                          <a:effectLst/>
                          <a:latin typeface="Cambria" panose="02040503050406030204" pitchFamily="18" charset="0"/>
                        </a:rPr>
                        <a:t>Hermosa St</a:t>
                      </a:r>
                    </a:p>
                  </a:txBody>
                  <a:tcPr marL="6350" marR="6350" marT="6350" marB="0" anchor="ctr"/>
                </a:tc>
                <a:extLst>
                  <a:ext uri="{0D108BD9-81ED-4DB2-BD59-A6C34878D82A}">
                    <a16:rowId xmlns:a16="http://schemas.microsoft.com/office/drawing/2014/main" val="678905071"/>
                  </a:ext>
                </a:extLst>
              </a:tr>
              <a:tr h="370840">
                <a:tc>
                  <a:txBody>
                    <a:bodyPr/>
                    <a:lstStyle/>
                    <a:p>
                      <a:pPr algn="l" rtl="0" fontAlgn="ctr"/>
                      <a:r>
                        <a:rPr lang="en-US" sz="2000" b="0" i="0" u="none" strike="noStrike">
                          <a:solidFill>
                            <a:srgbClr val="FF0000"/>
                          </a:solidFill>
                          <a:effectLst/>
                          <a:latin typeface="Cambria" panose="02040503050406030204" pitchFamily="18" charset="0"/>
                        </a:rPr>
                        <a:t>N 1st St</a:t>
                      </a:r>
                    </a:p>
                  </a:txBody>
                  <a:tcPr marL="6350" marR="6350" marT="6350" marB="0" anchor="ctr"/>
                </a:tc>
                <a:tc>
                  <a:txBody>
                    <a:bodyPr/>
                    <a:lstStyle/>
                    <a:p>
                      <a:pPr algn="l" rtl="0" fontAlgn="ctr"/>
                      <a:r>
                        <a:rPr lang="en-US" sz="2000" b="0" i="0" u="none" strike="noStrike">
                          <a:solidFill>
                            <a:srgbClr val="FF0000"/>
                          </a:solidFill>
                          <a:effectLst/>
                          <a:latin typeface="Cambria" panose="02040503050406030204" pitchFamily="18" charset="0"/>
                        </a:rPr>
                        <a:t>N First St</a:t>
                      </a:r>
                    </a:p>
                  </a:txBody>
                  <a:tcPr marL="6350" marR="6350" marT="6350" marB="0" anchor="ctr"/>
                </a:tc>
                <a:extLst>
                  <a:ext uri="{0D108BD9-81ED-4DB2-BD59-A6C34878D82A}">
                    <a16:rowId xmlns:a16="http://schemas.microsoft.com/office/drawing/2014/main" val="2215087683"/>
                  </a:ext>
                </a:extLst>
              </a:tr>
              <a:tr h="370840">
                <a:tc>
                  <a:txBody>
                    <a:bodyPr/>
                    <a:lstStyle/>
                    <a:p>
                      <a:pPr algn="l" rtl="0" fontAlgn="ctr"/>
                      <a:r>
                        <a:rPr lang="en-US" sz="2000" b="0" i="0" u="none" strike="noStrike">
                          <a:solidFill>
                            <a:srgbClr val="FF0000"/>
                          </a:solidFill>
                          <a:effectLst/>
                          <a:latin typeface="Cambria" panose="02040503050406030204" pitchFamily="18" charset="0"/>
                        </a:rPr>
                        <a:t>County Road A022</a:t>
                      </a:r>
                    </a:p>
                  </a:txBody>
                  <a:tcPr marL="6350" marR="6350" marT="6350" marB="0" anchor="ctr"/>
                </a:tc>
                <a:tc>
                  <a:txBody>
                    <a:bodyPr/>
                    <a:lstStyle/>
                    <a:p>
                      <a:pPr algn="l" rtl="0" fontAlgn="ctr"/>
                      <a:r>
                        <a:rPr lang="en-US" sz="2000" b="0" i="0" u="none" strike="noStrike">
                          <a:solidFill>
                            <a:srgbClr val="FF0000"/>
                          </a:solidFill>
                          <a:effectLst/>
                          <a:latin typeface="Cambria" panose="02040503050406030204" pitchFamily="18" charset="0"/>
                        </a:rPr>
                        <a:t>CR A022</a:t>
                      </a:r>
                    </a:p>
                  </a:txBody>
                  <a:tcPr marL="6350" marR="6350" marT="6350" marB="0" anchor="ctr"/>
                </a:tc>
                <a:extLst>
                  <a:ext uri="{0D108BD9-81ED-4DB2-BD59-A6C34878D82A}">
                    <a16:rowId xmlns:a16="http://schemas.microsoft.com/office/drawing/2014/main" val="3573400058"/>
                  </a:ext>
                </a:extLst>
              </a:tr>
              <a:tr h="370840">
                <a:tc>
                  <a:txBody>
                    <a:bodyPr/>
                    <a:lstStyle/>
                    <a:p>
                      <a:pPr algn="l" rtl="0" fontAlgn="ctr"/>
                      <a:r>
                        <a:rPr lang="en-US" sz="2000" b="0" i="0" u="none" strike="noStrike">
                          <a:solidFill>
                            <a:srgbClr val="FF0000"/>
                          </a:solidFill>
                          <a:effectLst/>
                          <a:latin typeface="Cambria" panose="02040503050406030204" pitchFamily="18" charset="0"/>
                        </a:rPr>
                        <a:t>Highway 528 N</a:t>
                      </a:r>
                    </a:p>
                  </a:txBody>
                  <a:tcPr marL="6350" marR="6350" marT="6350" marB="0" anchor="ctr"/>
                </a:tc>
                <a:tc>
                  <a:txBody>
                    <a:bodyPr/>
                    <a:lstStyle/>
                    <a:p>
                      <a:pPr algn="l" rtl="0" fontAlgn="ctr"/>
                      <a:r>
                        <a:rPr lang="en-US" sz="2000" b="0" i="0" u="none" strike="noStrike">
                          <a:solidFill>
                            <a:srgbClr val="FF0000"/>
                          </a:solidFill>
                          <a:effectLst/>
                          <a:latin typeface="Cambria" panose="02040503050406030204" pitchFamily="18" charset="0"/>
                        </a:rPr>
                        <a:t>N Highway 528</a:t>
                      </a:r>
                    </a:p>
                  </a:txBody>
                  <a:tcPr marL="6350" marR="6350" marT="6350" marB="0" anchor="ctr"/>
                </a:tc>
                <a:extLst>
                  <a:ext uri="{0D108BD9-81ED-4DB2-BD59-A6C34878D82A}">
                    <a16:rowId xmlns:a16="http://schemas.microsoft.com/office/drawing/2014/main" val="2039617325"/>
                  </a:ext>
                </a:extLst>
              </a:tr>
              <a:tr h="370840">
                <a:tc>
                  <a:txBody>
                    <a:bodyPr/>
                    <a:lstStyle/>
                    <a:p>
                      <a:pPr algn="l" rtl="0" fontAlgn="ctr"/>
                      <a:r>
                        <a:rPr lang="en-US" sz="2000" b="0" i="0" u="none" strike="noStrike">
                          <a:solidFill>
                            <a:srgbClr val="FF0000"/>
                          </a:solidFill>
                          <a:effectLst/>
                          <a:latin typeface="Cambria" panose="02040503050406030204" pitchFamily="18" charset="0"/>
                        </a:rPr>
                        <a:t>Jersey Ln</a:t>
                      </a:r>
                    </a:p>
                  </a:txBody>
                  <a:tcPr marL="6350" marR="6350" marT="6350" marB="0" anchor="ctr"/>
                </a:tc>
                <a:tc>
                  <a:txBody>
                    <a:bodyPr/>
                    <a:lstStyle/>
                    <a:p>
                      <a:pPr algn="l" rtl="0" fontAlgn="ctr"/>
                      <a:r>
                        <a:rPr lang="en-US" sz="2000" b="0" i="0" u="none" strike="noStrike" dirty="0">
                          <a:solidFill>
                            <a:srgbClr val="FF0000"/>
                          </a:solidFill>
                          <a:effectLst/>
                          <a:latin typeface="Cambria" panose="02040503050406030204" pitchFamily="18" charset="0"/>
                        </a:rPr>
                        <a:t>Jersey La</a:t>
                      </a:r>
                    </a:p>
                  </a:txBody>
                  <a:tcPr marL="6350" marR="6350" marT="6350" marB="0" anchor="ctr"/>
                </a:tc>
                <a:extLst>
                  <a:ext uri="{0D108BD9-81ED-4DB2-BD59-A6C34878D82A}">
                    <a16:rowId xmlns:a16="http://schemas.microsoft.com/office/drawing/2014/main" val="3697932768"/>
                  </a:ext>
                </a:extLst>
              </a:tr>
            </a:tbl>
          </a:graphicData>
        </a:graphic>
      </p:graphicFrame>
      <p:sp>
        <p:nvSpPr>
          <p:cNvPr id="7" name="Multiply 6"/>
          <p:cNvSpPr/>
          <p:nvPr/>
        </p:nvSpPr>
        <p:spPr>
          <a:xfrm>
            <a:off x="8534400" y="3962400"/>
            <a:ext cx="1905000" cy="19812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474481" y="4724400"/>
            <a:ext cx="2047484" cy="369332"/>
          </a:xfrm>
          <a:prstGeom prst="rect">
            <a:avLst/>
          </a:prstGeom>
          <a:noFill/>
        </p:spPr>
        <p:txBody>
          <a:bodyPr wrap="none" rtlCol="0">
            <a:spAutoFit/>
          </a:bodyPr>
          <a:lstStyle/>
          <a:p>
            <a:r>
              <a:rPr lang="en-US" b="1" dirty="0">
                <a:latin typeface="Cambria" panose="02040503050406030204" pitchFamily="18" charset="0"/>
                <a:ea typeface="Cambria" panose="02040503050406030204" pitchFamily="18" charset="0"/>
              </a:rPr>
              <a:t>Not Synchronized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MSAG Components</a:t>
            </a:r>
          </a:p>
        </p:txBody>
      </p:sp>
      <p:sp>
        <p:nvSpPr>
          <p:cNvPr id="3" name="Text Placeholder 2"/>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What are MSAG components and how to update them?</a:t>
            </a:r>
          </a:p>
        </p:txBody>
      </p:sp>
    </p:spTree>
    <p:extLst>
      <p:ext uri="{BB962C8B-B14F-4D97-AF65-F5344CB8AC3E}">
        <p14:creationId xmlns:p14="http://schemas.microsoft.com/office/powerpoint/2010/main" val="865226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latin typeface="Cambria" panose="02040503050406030204" pitchFamily="18" charset="0"/>
                <a:ea typeface="Cambria" panose="02040503050406030204" pitchFamily="18" charset="0"/>
              </a:rPr>
              <a:t>MSAG Components</a:t>
            </a:r>
          </a:p>
        </p:txBody>
      </p:sp>
      <p:sp>
        <p:nvSpPr>
          <p:cNvPr id="24579" name="Rectangle 3"/>
          <p:cNvSpPr>
            <a:spLocks noGrp="1" noChangeArrowheads="1"/>
          </p:cNvSpPr>
          <p:nvPr>
            <p:ph idx="1"/>
          </p:nvPr>
        </p:nvSpPr>
        <p:spPr/>
        <p:txBody>
          <a:bodyPr>
            <a:normAutofit fontScale="62500" lnSpcReduction="20000"/>
          </a:bodyPr>
          <a:lstStyle/>
          <a:p>
            <a:r>
              <a:rPr lang="en-US" sz="2400" dirty="0">
                <a:latin typeface="Cambria" panose="02040503050406030204" pitchFamily="18" charset="0"/>
                <a:ea typeface="Cambria" panose="02040503050406030204" pitchFamily="18" charset="0"/>
              </a:rPr>
              <a:t>DI – Road Direction/Prefix</a:t>
            </a:r>
          </a:p>
          <a:p>
            <a:r>
              <a:rPr lang="en-US" sz="2400" dirty="0">
                <a:latin typeface="Cambria" panose="02040503050406030204" pitchFamily="18" charset="0"/>
                <a:ea typeface="Cambria" panose="02040503050406030204" pitchFamily="18" charset="0"/>
              </a:rPr>
              <a:t>STREET – Road Name (with street type &amp; post-dir)</a:t>
            </a:r>
          </a:p>
          <a:p>
            <a:r>
              <a:rPr lang="en-US" sz="2400" dirty="0">
                <a:latin typeface="Cambria" panose="02040503050406030204" pitchFamily="18" charset="0"/>
                <a:ea typeface="Cambria" panose="02040503050406030204" pitchFamily="18" charset="0"/>
              </a:rPr>
              <a:t>LOW – Low Address</a:t>
            </a:r>
          </a:p>
          <a:p>
            <a:r>
              <a:rPr lang="en-US" sz="2400" dirty="0">
                <a:latin typeface="Cambria" panose="02040503050406030204" pitchFamily="18" charset="0"/>
                <a:ea typeface="Cambria" panose="02040503050406030204" pitchFamily="18" charset="0"/>
              </a:rPr>
              <a:t>HIGH – High Address</a:t>
            </a:r>
          </a:p>
          <a:p>
            <a:r>
              <a:rPr lang="en-US" sz="2400" dirty="0">
                <a:latin typeface="Cambria" panose="02040503050406030204" pitchFamily="18" charset="0"/>
                <a:ea typeface="Cambria" panose="02040503050406030204" pitchFamily="18" charset="0"/>
              </a:rPr>
              <a:t>COMM – Community</a:t>
            </a:r>
          </a:p>
          <a:p>
            <a:r>
              <a:rPr lang="en-US" sz="2400" dirty="0">
                <a:latin typeface="Cambria" panose="02040503050406030204" pitchFamily="18" charset="0"/>
                <a:ea typeface="Cambria" panose="02040503050406030204" pitchFamily="18" charset="0"/>
              </a:rPr>
              <a:t>ST – State</a:t>
            </a:r>
          </a:p>
          <a:p>
            <a:r>
              <a:rPr lang="en-US" sz="2400" dirty="0">
                <a:latin typeface="Cambria" panose="02040503050406030204" pitchFamily="18" charset="0"/>
                <a:ea typeface="Cambria" panose="02040503050406030204" pitchFamily="18" charset="0"/>
              </a:rPr>
              <a:t>O_E – O/E/B parity</a:t>
            </a:r>
          </a:p>
          <a:p>
            <a:r>
              <a:rPr lang="en-US" sz="2400" dirty="0">
                <a:latin typeface="Cambria" panose="02040503050406030204" pitchFamily="18" charset="0"/>
                <a:ea typeface="Cambria" panose="02040503050406030204" pitchFamily="18" charset="0"/>
              </a:rPr>
              <a:t>ESN</a:t>
            </a:r>
          </a:p>
          <a:p>
            <a:r>
              <a:rPr lang="en-US" sz="2400" dirty="0">
                <a:latin typeface="Cambria" panose="02040503050406030204" pitchFamily="18" charset="0"/>
                <a:ea typeface="Cambria" panose="02040503050406030204" pitchFamily="18" charset="0"/>
              </a:rPr>
              <a:t>DATE MODIFIED</a:t>
            </a:r>
          </a:p>
          <a:p>
            <a:r>
              <a:rPr lang="en-US" sz="2400" dirty="0">
                <a:latin typeface="Cambria" panose="02040503050406030204" pitchFamily="18" charset="0"/>
                <a:ea typeface="Cambria" panose="02040503050406030204" pitchFamily="18" charset="0"/>
              </a:rPr>
              <a:t>EXCHANGE</a:t>
            </a:r>
          </a:p>
          <a:p>
            <a:r>
              <a:rPr lang="en-US" sz="2400" dirty="0">
                <a:latin typeface="Cambria" panose="02040503050406030204" pitchFamily="18" charset="0"/>
                <a:ea typeface="Cambria" panose="02040503050406030204" pitchFamily="18" charset="0"/>
              </a:rPr>
              <a:t>ENTITY</a:t>
            </a:r>
          </a:p>
          <a:p>
            <a:r>
              <a:rPr lang="en-US" sz="2400" dirty="0">
                <a:latin typeface="Cambria" panose="02040503050406030204" pitchFamily="18" charset="0"/>
                <a:ea typeface="Cambria" panose="02040503050406030204" pitchFamily="18" charset="0"/>
              </a:rPr>
              <a:t>MSAG</a:t>
            </a:r>
          </a:p>
        </p:txBody>
      </p:sp>
      <p:pic>
        <p:nvPicPr>
          <p:cNvPr id="4" name="Content Placeholder 6"/>
          <p:cNvPicPr>
            <a:picLocks noChangeAspect="1"/>
          </p:cNvPicPr>
          <p:nvPr/>
        </p:nvPicPr>
        <p:blipFill>
          <a:blip r:embed="rId3"/>
          <a:stretch>
            <a:fillRect/>
          </a:stretch>
        </p:blipFill>
        <p:spPr>
          <a:xfrm>
            <a:off x="4267200" y="3276600"/>
            <a:ext cx="7467600" cy="22493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latin typeface="Cambria" panose="02040503050406030204" pitchFamily="18" charset="0"/>
                <a:ea typeface="Cambria" panose="02040503050406030204" pitchFamily="18" charset="0"/>
              </a:rPr>
              <a:t>MSAG Components</a:t>
            </a:r>
          </a:p>
        </p:txBody>
      </p:sp>
      <p:sp>
        <p:nvSpPr>
          <p:cNvPr id="24579" name="Rectangle 3"/>
          <p:cNvSpPr>
            <a:spLocks noGrp="1" noChangeArrowheads="1"/>
          </p:cNvSpPr>
          <p:nvPr>
            <p:ph idx="1"/>
          </p:nvPr>
        </p:nvSpPr>
        <p:spPr/>
        <p:txBody>
          <a:bodyPr>
            <a:normAutofit/>
          </a:bodyPr>
          <a:lstStyle/>
          <a:p>
            <a:r>
              <a:rPr lang="en-US" sz="2000" dirty="0">
                <a:latin typeface="Cambria" panose="02040503050406030204" pitchFamily="18" charset="0"/>
                <a:ea typeface="Cambria" panose="02040503050406030204" pitchFamily="18" charset="0"/>
              </a:rPr>
              <a:t>DI – DIRECTION/PREDIR</a:t>
            </a:r>
          </a:p>
          <a:p>
            <a:pPr lvl="1"/>
            <a:r>
              <a:rPr lang="en-US" dirty="0">
                <a:latin typeface="Cambria" panose="02040503050406030204" pitchFamily="18" charset="0"/>
                <a:ea typeface="Cambria" panose="02040503050406030204" pitchFamily="18" charset="0"/>
              </a:rPr>
              <a:t>The Pre-Directional is two characters and is limited to N/S/E/W/NW/NE/SW/SE</a:t>
            </a:r>
          </a:p>
          <a:p>
            <a:pPr lvl="1"/>
            <a:r>
              <a:rPr lang="en-US" dirty="0">
                <a:latin typeface="Cambria" panose="02040503050406030204" pitchFamily="18" charset="0"/>
                <a:ea typeface="Cambria" panose="02040503050406030204" pitchFamily="18" charset="0"/>
              </a:rPr>
              <a:t>No spaces are allowed in the two character </a:t>
            </a:r>
            <a:r>
              <a:rPr lang="en-US" dirty="0" err="1">
                <a:latin typeface="Cambria" panose="02040503050406030204" pitchFamily="18" charset="0"/>
                <a:ea typeface="Cambria" panose="02040503050406030204" pitchFamily="18" charset="0"/>
              </a:rPr>
              <a:t>predirectionals</a:t>
            </a:r>
            <a:endParaRPr lang="en-US" dirty="0">
              <a:latin typeface="Cambria" panose="02040503050406030204" pitchFamily="18" charset="0"/>
              <a:ea typeface="Cambria" panose="02040503050406030204" pitchFamily="18" charset="0"/>
            </a:endParaRPr>
          </a:p>
          <a:p>
            <a:pPr lvl="1"/>
            <a:r>
              <a:rPr lang="en-US" dirty="0">
                <a:latin typeface="Cambria" panose="02040503050406030204" pitchFamily="18" charset="0"/>
                <a:ea typeface="Cambria" panose="02040503050406030204" pitchFamily="18" charset="0"/>
              </a:rPr>
              <a:t>The field is blank if there is no </a:t>
            </a:r>
            <a:r>
              <a:rPr lang="en-US" dirty="0" err="1">
                <a:latin typeface="Cambria" panose="02040503050406030204" pitchFamily="18" charset="0"/>
                <a:ea typeface="Cambria" panose="02040503050406030204" pitchFamily="18" charset="0"/>
              </a:rPr>
              <a:t>predirectional</a:t>
            </a:r>
            <a:r>
              <a:rPr lang="en-US" dirty="0">
                <a:latin typeface="Cambria" panose="02040503050406030204" pitchFamily="18" charset="0"/>
                <a:ea typeface="Cambria" panose="02040503050406030204" pitchFamily="18" charset="0"/>
              </a:rPr>
              <a:t>, OR if a post-directional is used instead of a </a:t>
            </a:r>
            <a:r>
              <a:rPr lang="en-US" dirty="0" err="1">
                <a:latin typeface="Cambria" panose="02040503050406030204" pitchFamily="18" charset="0"/>
                <a:ea typeface="Cambria" panose="02040503050406030204" pitchFamily="18" charset="0"/>
              </a:rPr>
              <a:t>predirectional</a:t>
            </a:r>
            <a:endParaRPr lang="en-US"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STREET – ROAD NAME</a:t>
            </a:r>
          </a:p>
          <a:p>
            <a:pPr lvl="1"/>
            <a:r>
              <a:rPr lang="en-US" dirty="0">
                <a:latin typeface="Cambria" panose="02040503050406030204" pitchFamily="18" charset="0"/>
                <a:ea typeface="Cambria" panose="02040503050406030204" pitchFamily="18" charset="0"/>
              </a:rPr>
              <a:t>Contains all road name components except for the Pre-Directional</a:t>
            </a:r>
          </a:p>
          <a:p>
            <a:pPr lvl="1"/>
            <a:r>
              <a:rPr lang="en-US" dirty="0">
                <a:latin typeface="Cambria" panose="02040503050406030204" pitchFamily="18" charset="0"/>
                <a:ea typeface="Cambria" panose="02040503050406030204" pitchFamily="18" charset="0"/>
              </a:rPr>
              <a:t>Pre-types are not used in MSAGs</a:t>
            </a:r>
          </a:p>
          <a:p>
            <a:pPr lvl="1"/>
            <a:r>
              <a:rPr lang="en-US" dirty="0">
                <a:latin typeface="Cambria" panose="02040503050406030204" pitchFamily="18" charset="0"/>
                <a:ea typeface="Cambria" panose="02040503050406030204" pitchFamily="18" charset="0"/>
              </a:rPr>
              <a:t>There is no ALIAS field in an MSAG. While the ALIAS can be entered as a separate record, it is not recommended as it confuses addressing and mapped location</a:t>
            </a:r>
          </a:p>
          <a:p>
            <a:pPr lvl="1"/>
            <a:r>
              <a:rPr lang="en-US" dirty="0">
                <a:latin typeface="Cambria" panose="02040503050406030204" pitchFamily="18" charset="0"/>
                <a:ea typeface="Cambria" panose="02040503050406030204" pitchFamily="18" charset="0"/>
              </a:rPr>
              <a:t>Precise spelling and USPS-valid street types should be used at all times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latin typeface="Cambria" panose="02040503050406030204" pitchFamily="18" charset="0"/>
                <a:ea typeface="Cambria" panose="02040503050406030204" pitchFamily="18" charset="0"/>
              </a:rPr>
              <a:t>MSAG Components</a:t>
            </a:r>
          </a:p>
        </p:txBody>
      </p:sp>
      <p:sp>
        <p:nvSpPr>
          <p:cNvPr id="24579" name="Rectangle 3"/>
          <p:cNvSpPr>
            <a:spLocks noGrp="1" noChangeArrowheads="1"/>
          </p:cNvSpPr>
          <p:nvPr>
            <p:ph idx="1"/>
          </p:nvPr>
        </p:nvSpPr>
        <p:spPr/>
        <p:txBody>
          <a:bodyPr>
            <a:noAutofit/>
          </a:bodyPr>
          <a:lstStyle/>
          <a:p>
            <a:r>
              <a:rPr lang="en-US" sz="1600" dirty="0">
                <a:latin typeface="Cambria" panose="02040503050406030204" pitchFamily="18" charset="0"/>
                <a:ea typeface="Cambria" panose="02040503050406030204" pitchFamily="18" charset="0"/>
              </a:rPr>
              <a:t>LOW – Low Address</a:t>
            </a:r>
          </a:p>
          <a:p>
            <a:pPr lvl="1"/>
            <a:r>
              <a:rPr lang="en-US" sz="1600" dirty="0">
                <a:latin typeface="Cambria" panose="02040503050406030204" pitchFamily="18" charset="0"/>
                <a:ea typeface="Cambria" panose="02040503050406030204" pitchFamily="18" charset="0"/>
              </a:rPr>
              <a:t>The lowest potential address (either even or odd) for the record/road segment</a:t>
            </a:r>
          </a:p>
          <a:p>
            <a:pPr lvl="1"/>
            <a:r>
              <a:rPr lang="en-US" sz="1600" dirty="0">
                <a:latin typeface="Cambria" panose="02040503050406030204" pitchFamily="18" charset="0"/>
                <a:ea typeface="Cambria" panose="02040503050406030204" pitchFamily="18" charset="0"/>
              </a:rPr>
              <a:t>There is no distinction between left/right</a:t>
            </a:r>
          </a:p>
          <a:p>
            <a:pPr lvl="1"/>
            <a:r>
              <a:rPr lang="en-US" sz="1600" dirty="0">
                <a:latin typeface="Cambria" panose="02040503050406030204" pitchFamily="18" charset="0"/>
                <a:ea typeface="Cambria" panose="02040503050406030204" pitchFamily="18" charset="0"/>
              </a:rPr>
              <a:t>The lowest number that should ever be used is “1” even though “0” is a numeric that is allowed</a:t>
            </a:r>
          </a:p>
          <a:p>
            <a:pPr lvl="1"/>
            <a:r>
              <a:rPr lang="en-US" sz="1600" u="sng" dirty="0">
                <a:latin typeface="Cambria" panose="02040503050406030204" pitchFamily="18" charset="0"/>
                <a:ea typeface="Cambria" panose="02040503050406030204" pitchFamily="18" charset="0"/>
              </a:rPr>
              <a:t>Never use “0” as a low</a:t>
            </a:r>
            <a:r>
              <a:rPr lang="en-US" sz="1600" dirty="0">
                <a:latin typeface="Cambria" panose="02040503050406030204" pitchFamily="18" charset="0"/>
                <a:ea typeface="Cambria" panose="02040503050406030204" pitchFamily="18" charset="0"/>
              </a:rPr>
              <a:t>. The Santa Fe ALI data years ago had hundreds of “0” addresses in its 911 database because of the MSAG allowing “0” as a house number</a:t>
            </a:r>
          </a:p>
          <a:p>
            <a:r>
              <a:rPr lang="en-US" sz="1600" dirty="0">
                <a:latin typeface="Cambria" panose="02040503050406030204" pitchFamily="18" charset="0"/>
                <a:ea typeface="Cambria" panose="02040503050406030204" pitchFamily="18" charset="0"/>
              </a:rPr>
              <a:t>HIGH – High Address</a:t>
            </a:r>
          </a:p>
          <a:p>
            <a:pPr lvl="1"/>
            <a:r>
              <a:rPr lang="en-US" sz="1600" dirty="0">
                <a:latin typeface="Cambria" panose="02040503050406030204" pitchFamily="18" charset="0"/>
                <a:ea typeface="Cambria" panose="02040503050406030204" pitchFamily="18" charset="0"/>
              </a:rPr>
              <a:t>The highest potential address (either even or odd) for the record/road segment</a:t>
            </a:r>
          </a:p>
          <a:p>
            <a:pPr lvl="1"/>
            <a:r>
              <a:rPr lang="en-US" sz="1600" dirty="0">
                <a:latin typeface="Cambria" panose="02040503050406030204" pitchFamily="18" charset="0"/>
                <a:ea typeface="Cambria" panose="02040503050406030204" pitchFamily="18" charset="0"/>
              </a:rPr>
              <a:t>There is no distinction between left/right</a:t>
            </a:r>
          </a:p>
          <a:p>
            <a:pPr lvl="1"/>
            <a:r>
              <a:rPr lang="en-US" sz="1600" dirty="0">
                <a:latin typeface="Cambria" panose="02040503050406030204" pitchFamily="18" charset="0"/>
                <a:ea typeface="Cambria" panose="02040503050406030204" pitchFamily="18" charset="0"/>
              </a:rPr>
              <a:t>The highest number that should ever be used is the highest potential address on that road segment.</a:t>
            </a:r>
          </a:p>
          <a:p>
            <a:pPr lvl="1"/>
            <a:r>
              <a:rPr lang="en-US" sz="1600" dirty="0">
                <a:latin typeface="Cambria" panose="02040503050406030204" pitchFamily="18" charset="0"/>
                <a:ea typeface="Cambria" panose="02040503050406030204" pitchFamily="18" charset="0"/>
              </a:rPr>
              <a:t>Some entities attempt “actual” addressing only. The road may be 1 – 1875 by its length, but the last actual address is 1001. Some entities cut the MSAG off at 1001 then extend it if an address is issued higher than 1001. This may minimize error but it maximizes maintenance efforts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10529799" cy="1508760"/>
          </a:xfrm>
        </p:spPr>
        <p:txBody>
          <a:bodyPr/>
          <a:lstStyle/>
          <a:p>
            <a:pPr>
              <a:defRPr/>
            </a:pPr>
            <a:r>
              <a:rPr lang="en-US" altLang="zh-CN" dirty="0">
                <a:ea typeface="SimSun" panose="02010600030101010101" pitchFamily="2" charset="-122"/>
              </a:rPr>
              <a:t>Ground Rules for Participating in Class</a:t>
            </a:r>
            <a:endParaRPr lang="en-US" dirty="0">
              <a:latin typeface="Cambria" panose="02040503050406030204" pitchFamily="18" charset="0"/>
              <a:ea typeface="Cambria" panose="02040503050406030204" pitchFamily="18" charset="0"/>
            </a:endParaRPr>
          </a:p>
        </p:txBody>
      </p:sp>
      <p:sp>
        <p:nvSpPr>
          <p:cNvPr id="10242" name="Content Placeholder 4"/>
          <p:cNvSpPr>
            <a:spLocks noGrp="1"/>
          </p:cNvSpPr>
          <p:nvPr>
            <p:ph idx="1"/>
          </p:nvPr>
        </p:nvSpPr>
        <p:spPr/>
        <p:txBody>
          <a:bodyPr>
            <a:normAutofit/>
          </a:bodyPr>
          <a:lstStyle/>
          <a:p>
            <a:pPr marL="367383" indent="-367383">
              <a:spcBef>
                <a:spcPts val="0"/>
              </a:spcBef>
              <a:spcAft>
                <a:spcPts val="600"/>
              </a:spcAft>
              <a:buFont typeface="Wingdings 2" panose="05020102010507070707" pitchFamily="18" charset="2"/>
              <a:buChar char=""/>
              <a:tabLst>
                <a:tab pos="489844" algn="l"/>
              </a:tabLst>
            </a:pPr>
            <a:r>
              <a:rPr lang="en-US" sz="2000" dirty="0">
                <a:ea typeface="Calibri" panose="020F0502020204030204" pitchFamily="34" charset="0"/>
                <a:cs typeface="Times New Roman" panose="02020603050405020304" pitchFamily="18" charset="0"/>
              </a:rPr>
              <a:t>Please turn off your email, text &amp; other distractions. </a:t>
            </a:r>
            <a:r>
              <a:rPr lang="en-US" sz="2000" b="1" dirty="0">
                <a:ea typeface="Calibri" panose="020F0502020204030204" pitchFamily="34" charset="0"/>
                <a:cs typeface="Times New Roman" panose="02020603050405020304" pitchFamily="18" charset="0"/>
              </a:rPr>
              <a:t>PLEASE PUT YOUR PHONE AWAY!</a:t>
            </a:r>
          </a:p>
          <a:p>
            <a:pPr marL="367383" indent="-367383">
              <a:spcBef>
                <a:spcPts val="0"/>
              </a:spcBef>
              <a:spcAft>
                <a:spcPts val="600"/>
              </a:spcAft>
              <a:buFont typeface="Wingdings 2" panose="05020102010507070707" pitchFamily="18" charset="2"/>
              <a:buChar char=""/>
              <a:tabLst>
                <a:tab pos="489844" algn="l"/>
              </a:tabLst>
            </a:pPr>
            <a:r>
              <a:rPr lang="en-US" sz="2000" dirty="0">
                <a:ea typeface="Calibri" panose="020F0502020204030204" pitchFamily="34" charset="0"/>
                <a:cs typeface="Times New Roman" panose="02020603050405020304" pitchFamily="18" charset="0"/>
              </a:rPr>
              <a:t>Make sure video is on throughout the class. It helps us all to see each other’s faces and is required.  </a:t>
            </a:r>
          </a:p>
          <a:p>
            <a:pPr marL="367383" indent="-367383">
              <a:spcBef>
                <a:spcPts val="0"/>
              </a:spcBef>
              <a:spcAft>
                <a:spcPts val="600"/>
              </a:spcAft>
              <a:buFont typeface="Wingdings 2" panose="05020102010507070707" pitchFamily="18" charset="2"/>
              <a:buChar char=""/>
              <a:tabLst>
                <a:tab pos="489844" algn="l"/>
              </a:tabLst>
            </a:pPr>
            <a:r>
              <a:rPr lang="en-US" sz="2000" spc="-54" dirty="0">
                <a:ea typeface="Calibri" panose="020F0502020204030204" pitchFamily="34" charset="0"/>
                <a:cs typeface="Times New Roman" panose="02020603050405020304" pitchFamily="18" charset="0"/>
              </a:rPr>
              <a:t>Mute yourself to avoid distracting background noise.</a:t>
            </a:r>
            <a:endParaRPr lang="en-US" sz="2000" dirty="0">
              <a:ea typeface="Calibri" panose="020F0502020204030204" pitchFamily="34" charset="0"/>
              <a:cs typeface="Times New Roman" panose="02020603050405020304" pitchFamily="18" charset="0"/>
            </a:endParaRPr>
          </a:p>
          <a:p>
            <a:pPr marL="367383" indent="-367383">
              <a:spcBef>
                <a:spcPts val="0"/>
              </a:spcBef>
              <a:spcAft>
                <a:spcPts val="600"/>
              </a:spcAft>
              <a:buFont typeface="Wingdings 2" panose="05020102010507070707" pitchFamily="18" charset="2"/>
              <a:buChar char=""/>
              <a:tabLst>
                <a:tab pos="489844" algn="l"/>
              </a:tabLst>
            </a:pPr>
            <a:r>
              <a:rPr lang="en-US" sz="2000" dirty="0">
                <a:ea typeface="Calibri" panose="020F0502020204030204" pitchFamily="34" charset="0"/>
                <a:cs typeface="Times New Roman" panose="02020603050405020304" pitchFamily="18" charset="0"/>
              </a:rPr>
              <a:t>Unmute when sharing your thoughts and identify yourself </a:t>
            </a:r>
            <a:r>
              <a:rPr lang="en-US" sz="2000" i="1" dirty="0">
                <a:ea typeface="Calibri" panose="020F0502020204030204" pitchFamily="34" charset="0"/>
                <a:cs typeface="Times New Roman" panose="02020603050405020304" pitchFamily="18" charset="0"/>
              </a:rPr>
              <a:t>(a quick </a:t>
            </a:r>
            <a:r>
              <a:rPr lang="en-US" sz="2000" dirty="0">
                <a:ea typeface="Calibri" panose="020F0502020204030204" pitchFamily="34" charset="0"/>
                <a:cs typeface="Times New Roman" panose="02020603050405020304" pitchFamily="18" charset="0"/>
              </a:rPr>
              <a:t>“hey this is Sally”</a:t>
            </a:r>
            <a:r>
              <a:rPr lang="en-US" sz="2000" i="1" dirty="0">
                <a:ea typeface="Calibri" panose="020F0502020204030204" pitchFamily="34"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a:p>
            <a:pPr marL="367383" indent="-367383">
              <a:spcBef>
                <a:spcPts val="0"/>
              </a:spcBef>
              <a:spcAft>
                <a:spcPts val="600"/>
              </a:spcAft>
              <a:buFont typeface="Wingdings 2" panose="05020102010507070707" pitchFamily="18" charset="2"/>
              <a:buChar char=""/>
              <a:tabLst>
                <a:tab pos="489844" algn="l"/>
              </a:tabLst>
            </a:pPr>
            <a:r>
              <a:rPr lang="en-US" sz="2000" dirty="0">
                <a:ea typeface="Calibri" panose="020F0502020204030204" pitchFamily="34" charset="0"/>
                <a:cs typeface="Times New Roman" panose="02020603050405020304" pitchFamily="18" charset="0"/>
              </a:rPr>
              <a:t>Please raise your hand in the participant box, and/or use chat to share your thoughts &amp; questions.</a:t>
            </a:r>
          </a:p>
          <a:p>
            <a:pPr marL="367383" indent="-367383">
              <a:spcBef>
                <a:spcPts val="0"/>
              </a:spcBef>
              <a:spcAft>
                <a:spcPts val="600"/>
              </a:spcAft>
              <a:buFont typeface="Wingdings 2" panose="05020102010507070707" pitchFamily="18" charset="2"/>
              <a:buChar char=""/>
              <a:tabLst>
                <a:tab pos="489844" algn="l"/>
              </a:tabLst>
            </a:pPr>
            <a:r>
              <a:rPr lang="en-US" sz="2000" dirty="0">
                <a:ea typeface="Calibri" panose="020F0502020204030204" pitchFamily="34" charset="0"/>
                <a:cs typeface="Times New Roman" panose="02020603050405020304" pitchFamily="18" charset="0"/>
              </a:rPr>
              <a:t>Please be prompt after breaks.</a:t>
            </a:r>
          </a:p>
          <a:p>
            <a:pPr marL="367383" indent="-367383">
              <a:spcBef>
                <a:spcPts val="0"/>
              </a:spcBef>
              <a:spcAft>
                <a:spcPts val="600"/>
              </a:spcAft>
              <a:buFont typeface="Wingdings 2" panose="05020102010507070707" pitchFamily="18" charset="2"/>
              <a:buChar char=""/>
              <a:tabLst>
                <a:tab pos="489844" algn="l"/>
              </a:tabLst>
            </a:pPr>
            <a:r>
              <a:rPr lang="en-US" sz="2000" dirty="0">
                <a:ea typeface="Calibri" panose="020F0502020204030204" pitchFamily="34" charset="0"/>
                <a:cs typeface="Times New Roman" panose="02020603050405020304" pitchFamily="18" charset="0"/>
              </a:rPr>
              <a:t>Be present and participate! Please do not leave the class (except, of course, if there is an emergency). There will be 2 breaks during class.</a:t>
            </a:r>
          </a:p>
          <a:p>
            <a:pPr marL="367383" indent="-367383">
              <a:spcBef>
                <a:spcPts val="0"/>
              </a:spcBef>
              <a:spcAft>
                <a:spcPts val="600"/>
              </a:spcAft>
              <a:buFont typeface="Wingdings 2" panose="05020102010507070707" pitchFamily="18" charset="2"/>
              <a:buChar char=""/>
              <a:tabLst>
                <a:tab pos="489844" algn="l"/>
              </a:tabLst>
            </a:pPr>
            <a:r>
              <a:rPr lang="en-US" sz="2000" dirty="0">
                <a:ea typeface="Calibri" panose="020F0502020204030204" pitchFamily="34" charset="0"/>
                <a:cs typeface="Times New Roman" panose="02020603050405020304" pitchFamily="18" charset="0"/>
              </a:rPr>
              <a:t>Repeat - Please put your phone away</a:t>
            </a:r>
            <a:endParaRPr lang="en-US" altLang="zh-CN" sz="2000" dirty="0">
              <a:ea typeface="SimSun" panose="02010600030101010101" pitchFamily="2" charset="-122"/>
              <a:cs typeface="Times New Roman" panose="02020603050405020304" pitchFamily="18" charset="0"/>
            </a:endParaRPr>
          </a:p>
          <a:p>
            <a:pPr eaLnBrk="1" hangingPunct="1">
              <a:buFont typeface="Wingdings 3" pitchFamily="18" charset="2"/>
              <a:buNone/>
            </a:pPr>
            <a:endParaRPr lang="en-US" sz="2000" dirty="0">
              <a:latin typeface="Cambria" panose="02040503050406030204" pitchFamily="18" charset="0"/>
              <a:ea typeface="Cambria" panose="02040503050406030204" pitchFamily="18" charset="0"/>
            </a:endParaRPr>
          </a:p>
          <a:p>
            <a:pPr eaLnBrk="1" hangingPunct="1"/>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9492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latin typeface="Cambria" panose="02040503050406030204" pitchFamily="18" charset="0"/>
                <a:ea typeface="Cambria" panose="02040503050406030204" pitchFamily="18" charset="0"/>
              </a:rPr>
              <a:t>MSAG Components</a:t>
            </a:r>
          </a:p>
        </p:txBody>
      </p:sp>
      <p:sp>
        <p:nvSpPr>
          <p:cNvPr id="24579" name="Rectangle 3"/>
          <p:cNvSpPr>
            <a:spLocks noGrp="1" noChangeArrowheads="1"/>
          </p:cNvSpPr>
          <p:nvPr>
            <p:ph idx="1"/>
          </p:nvPr>
        </p:nvSpPr>
        <p:spPr/>
        <p:txBody>
          <a:bodyPr/>
          <a:lstStyle/>
          <a:p>
            <a:r>
              <a:rPr lang="en-US" sz="2000" dirty="0">
                <a:latin typeface="Cambria" panose="02040503050406030204" pitchFamily="18" charset="0"/>
                <a:ea typeface="Cambria" panose="02040503050406030204" pitchFamily="18" charset="0"/>
              </a:rPr>
              <a:t>O_E – O/E/B parity </a:t>
            </a:r>
          </a:p>
          <a:p>
            <a:pPr lvl="1"/>
            <a:r>
              <a:rPr lang="en-US" sz="1800" dirty="0">
                <a:latin typeface="Cambria" panose="02040503050406030204" pitchFamily="18" charset="0"/>
                <a:ea typeface="Cambria" panose="02040503050406030204" pitchFamily="18" charset="0"/>
              </a:rPr>
              <a:t>Does the record refer to the </a:t>
            </a:r>
            <a:r>
              <a:rPr lang="en-US" sz="1800" b="1" dirty="0">
                <a:latin typeface="Cambria" panose="02040503050406030204" pitchFamily="18" charset="0"/>
                <a:ea typeface="Cambria" panose="02040503050406030204" pitchFamily="18" charset="0"/>
              </a:rPr>
              <a:t>E</a:t>
            </a:r>
            <a:r>
              <a:rPr lang="en-US" sz="1800" dirty="0">
                <a:latin typeface="Cambria" panose="02040503050406030204" pitchFamily="18" charset="0"/>
                <a:ea typeface="Cambria" panose="02040503050406030204" pitchFamily="18" charset="0"/>
              </a:rPr>
              <a:t>ven side of the road, the </a:t>
            </a:r>
            <a:r>
              <a:rPr lang="en-US" sz="1800" b="1" dirty="0">
                <a:latin typeface="Cambria" panose="02040503050406030204" pitchFamily="18" charset="0"/>
                <a:ea typeface="Cambria" panose="02040503050406030204" pitchFamily="18" charset="0"/>
              </a:rPr>
              <a:t>O</a:t>
            </a:r>
            <a:r>
              <a:rPr lang="en-US" sz="1800" dirty="0">
                <a:latin typeface="Cambria" panose="02040503050406030204" pitchFamily="18" charset="0"/>
                <a:ea typeface="Cambria" panose="02040503050406030204" pitchFamily="18" charset="0"/>
              </a:rPr>
              <a:t>dd side of the road, or </a:t>
            </a:r>
            <a:r>
              <a:rPr lang="en-US" sz="1800" b="1" dirty="0">
                <a:latin typeface="Cambria" panose="02040503050406030204" pitchFamily="18" charset="0"/>
                <a:ea typeface="Cambria" panose="02040503050406030204" pitchFamily="18" charset="0"/>
              </a:rPr>
              <a:t>B</a:t>
            </a:r>
            <a:r>
              <a:rPr lang="en-US" sz="1800" dirty="0">
                <a:latin typeface="Cambria" panose="02040503050406030204" pitchFamily="18" charset="0"/>
                <a:ea typeface="Cambria" panose="02040503050406030204" pitchFamily="18" charset="0"/>
              </a:rPr>
              <a:t>oth sides?</a:t>
            </a:r>
          </a:p>
          <a:p>
            <a:pPr lvl="1"/>
            <a:r>
              <a:rPr lang="en-US" sz="1800" dirty="0">
                <a:latin typeface="Cambria" panose="02040503050406030204" pitchFamily="18" charset="0"/>
                <a:ea typeface="Cambria" panose="02040503050406030204" pitchFamily="18" charset="0"/>
              </a:rPr>
              <a:t>If a record is coded </a:t>
            </a:r>
            <a:r>
              <a:rPr lang="en-US" sz="1800" b="1" dirty="0">
                <a:latin typeface="Cambria" panose="02040503050406030204" pitchFamily="18" charset="0"/>
                <a:ea typeface="Cambria" panose="02040503050406030204" pitchFamily="18" charset="0"/>
              </a:rPr>
              <a:t>E</a:t>
            </a:r>
            <a:r>
              <a:rPr lang="en-US" sz="1800" dirty="0">
                <a:latin typeface="Cambria" panose="02040503050406030204" pitchFamily="18" charset="0"/>
                <a:ea typeface="Cambria" panose="02040503050406030204" pitchFamily="18" charset="0"/>
              </a:rPr>
              <a:t>, it should begin with and end with an even number such as 100 – 148</a:t>
            </a:r>
          </a:p>
          <a:p>
            <a:pPr lvl="1"/>
            <a:r>
              <a:rPr lang="en-US" sz="1800" dirty="0">
                <a:latin typeface="Cambria" panose="02040503050406030204" pitchFamily="18" charset="0"/>
                <a:ea typeface="Cambria" panose="02040503050406030204" pitchFamily="18" charset="0"/>
              </a:rPr>
              <a:t>If a record is coded </a:t>
            </a:r>
            <a:r>
              <a:rPr lang="en-US" sz="1800" b="1" dirty="0">
                <a:latin typeface="Cambria" panose="02040503050406030204" pitchFamily="18" charset="0"/>
                <a:ea typeface="Cambria" panose="02040503050406030204" pitchFamily="18" charset="0"/>
              </a:rPr>
              <a:t>O</a:t>
            </a:r>
            <a:r>
              <a:rPr lang="en-US" sz="1800" dirty="0">
                <a:latin typeface="Cambria" panose="02040503050406030204" pitchFamily="18" charset="0"/>
                <a:ea typeface="Cambria" panose="02040503050406030204" pitchFamily="18" charset="0"/>
              </a:rPr>
              <a:t>, it should begin and end with an odd number such as 101 – 149</a:t>
            </a:r>
          </a:p>
          <a:p>
            <a:pPr lvl="1"/>
            <a:r>
              <a:rPr lang="en-US" sz="1800" dirty="0">
                <a:latin typeface="Cambria" panose="02040503050406030204" pitchFamily="18" charset="0"/>
                <a:ea typeface="Cambria" panose="02040503050406030204" pitchFamily="18" charset="0"/>
              </a:rPr>
              <a:t>Emergency service boundaries often follow roads such that the even addresses are within Fire District A and the odd within Fire District B</a:t>
            </a:r>
          </a:p>
          <a:p>
            <a:pPr lvl="1"/>
            <a:r>
              <a:rPr lang="en-US" sz="1800" dirty="0">
                <a:latin typeface="Cambria" panose="02040503050406030204" pitchFamily="18" charset="0"/>
                <a:ea typeface="Cambria" panose="02040503050406030204" pitchFamily="18" charset="0"/>
              </a:rPr>
              <a:t>Both ESNs and Communities can have E/O designations</a:t>
            </a:r>
          </a:p>
        </p:txBody>
      </p:sp>
      <p:pic>
        <p:nvPicPr>
          <p:cNvPr id="3" name="Picture 2"/>
          <p:cNvPicPr>
            <a:picLocks noChangeAspect="1"/>
          </p:cNvPicPr>
          <p:nvPr/>
        </p:nvPicPr>
        <p:blipFill>
          <a:blip r:embed="rId3"/>
          <a:stretch>
            <a:fillRect/>
          </a:stretch>
        </p:blipFill>
        <p:spPr>
          <a:xfrm>
            <a:off x="2895600" y="4437912"/>
            <a:ext cx="7757978" cy="1971043"/>
          </a:xfrm>
          <a:prstGeom prst="rect">
            <a:avLst/>
          </a:prstGeom>
        </p:spPr>
      </p:pic>
      <p:sp>
        <p:nvSpPr>
          <p:cNvPr id="4" name="Rectangle 3"/>
          <p:cNvSpPr/>
          <p:nvPr/>
        </p:nvSpPr>
        <p:spPr>
          <a:xfrm>
            <a:off x="7162800" y="4343400"/>
            <a:ext cx="381000" cy="213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latin typeface="Cambria" panose="02040503050406030204" pitchFamily="18" charset="0"/>
                <a:ea typeface="Cambria" panose="02040503050406030204" pitchFamily="18" charset="0"/>
              </a:rPr>
              <a:t>MSAG Components</a:t>
            </a:r>
          </a:p>
        </p:txBody>
      </p:sp>
      <p:sp>
        <p:nvSpPr>
          <p:cNvPr id="24579" name="Rectangle 3"/>
          <p:cNvSpPr>
            <a:spLocks noGrp="1" noChangeArrowheads="1"/>
          </p:cNvSpPr>
          <p:nvPr>
            <p:ph idx="1"/>
          </p:nvPr>
        </p:nvSpPr>
        <p:spPr/>
        <p:txBody>
          <a:bodyPr>
            <a:normAutofit/>
          </a:bodyPr>
          <a:lstStyle/>
          <a:p>
            <a:r>
              <a:rPr lang="en-US" sz="2000" dirty="0">
                <a:latin typeface="Cambria" panose="02040503050406030204" pitchFamily="18" charset="0"/>
                <a:ea typeface="Cambria" panose="02040503050406030204" pitchFamily="18" charset="0"/>
              </a:rPr>
              <a:t>COMM – Community</a:t>
            </a:r>
          </a:p>
          <a:p>
            <a:pPr lvl="1"/>
            <a:r>
              <a:rPr lang="en-US" sz="1800" dirty="0">
                <a:latin typeface="Cambria" panose="02040503050406030204" pitchFamily="18" charset="0"/>
                <a:ea typeface="Cambria" panose="02040503050406030204" pitchFamily="18" charset="0"/>
              </a:rPr>
              <a:t>By NENA standards, legacy MSAG Communities must follow ZIP Code Boundaries</a:t>
            </a:r>
          </a:p>
          <a:p>
            <a:pPr lvl="1"/>
            <a:r>
              <a:rPr lang="en-US" sz="1800" dirty="0">
                <a:latin typeface="Cambria" panose="02040503050406030204" pitchFamily="18" charset="0"/>
                <a:ea typeface="Cambria" panose="02040503050406030204" pitchFamily="18" charset="0"/>
              </a:rPr>
              <a:t>Not all 9-1-1 Database providers use this rule – some use a city name for incorporated cities and a county name in all unincorporated areas</a:t>
            </a:r>
          </a:p>
          <a:p>
            <a:pPr lvl="1"/>
            <a:r>
              <a:rPr lang="en-US" sz="1800" dirty="0">
                <a:latin typeface="Cambria" panose="02040503050406030204" pitchFamily="18" charset="0"/>
                <a:ea typeface="Cambria" panose="02040503050406030204" pitchFamily="18" charset="0"/>
              </a:rPr>
              <a:t>NG9-1-1 call for Postal community names, Incorporated and Unincorporated community names</a:t>
            </a:r>
          </a:p>
          <a:p>
            <a:pPr lvl="1"/>
            <a:r>
              <a:rPr lang="en-US" sz="1800" dirty="0">
                <a:latin typeface="Cambria" panose="02040503050406030204" pitchFamily="18" charset="0"/>
                <a:ea typeface="Cambria" panose="02040503050406030204" pitchFamily="18" charset="0"/>
              </a:rPr>
              <a:t>A community name in the MSAG which is attached to an ALI record is meant to</a:t>
            </a:r>
          </a:p>
          <a:p>
            <a:pPr lvl="2"/>
            <a:r>
              <a:rPr lang="en-US" sz="1600" dirty="0">
                <a:latin typeface="Cambria" panose="02040503050406030204" pitchFamily="18" charset="0"/>
                <a:ea typeface="Cambria" panose="02040503050406030204" pitchFamily="18" charset="0"/>
              </a:rPr>
              <a:t>Resolve address duplication (the same road name and range in two or more places in the PSAP, such as in two incorporated towns that each have a Main St.</a:t>
            </a:r>
          </a:p>
          <a:p>
            <a:pPr lvl="2"/>
            <a:r>
              <a:rPr lang="en-US" sz="1600" dirty="0">
                <a:latin typeface="Cambria" panose="02040503050406030204" pitchFamily="18" charset="0"/>
                <a:ea typeface="Cambria" panose="02040503050406030204" pitchFamily="18" charset="0"/>
              </a:rPr>
              <a:t>Give “relevance” to the address to responders and dispatchers who can more easily place it in the PSAP response area with knowledge of the community’s location</a:t>
            </a:r>
            <a:endParaRPr lang="en-US" sz="1800" dirty="0">
              <a:latin typeface="Cambria" panose="02040503050406030204" pitchFamily="18" charset="0"/>
              <a:ea typeface="Cambria" panose="02040503050406030204" pitchFamily="18" charset="0"/>
            </a:endParaRPr>
          </a:p>
          <a:p>
            <a:pPr lvl="1"/>
            <a:r>
              <a:rPr lang="en-US" sz="1800" dirty="0">
                <a:latin typeface="Cambria" panose="02040503050406030204" pitchFamily="18" charset="0"/>
                <a:ea typeface="Cambria" panose="02040503050406030204" pitchFamily="18" charset="0"/>
              </a:rPr>
              <a:t>Example: Entire </a:t>
            </a:r>
            <a:r>
              <a:rPr lang="en-US" sz="1800" dirty="0" err="1">
                <a:latin typeface="Cambria" panose="02040503050406030204" pitchFamily="18" charset="0"/>
                <a:ea typeface="Cambria" panose="02040503050406030204" pitchFamily="18" charset="0"/>
              </a:rPr>
              <a:t>To’hajillee</a:t>
            </a:r>
            <a:r>
              <a:rPr lang="en-US" sz="1800" dirty="0">
                <a:latin typeface="Cambria" panose="02040503050406030204" pitchFamily="18" charset="0"/>
                <a:ea typeface="Cambria" panose="02040503050406030204" pitchFamily="18" charset="0"/>
              </a:rPr>
              <a:t> chapter was given a community of “Albuquerque” because there is no post office called </a:t>
            </a:r>
            <a:r>
              <a:rPr lang="en-US" sz="1800" dirty="0" err="1">
                <a:latin typeface="Cambria" panose="02040503050406030204" pitchFamily="18" charset="0"/>
                <a:ea typeface="Cambria" panose="02040503050406030204" pitchFamily="18" charset="0"/>
              </a:rPr>
              <a:t>To’hajillee</a:t>
            </a:r>
            <a:r>
              <a:rPr lang="en-US" sz="1800" dirty="0">
                <a:latin typeface="Cambria" panose="02040503050406030204" pitchFamily="18" charset="0"/>
                <a:ea typeface="Cambria" panose="02040503050406030204" pitchFamily="18"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latin typeface="Cambria" panose="02040503050406030204" pitchFamily="18" charset="0"/>
                <a:ea typeface="Cambria" panose="02040503050406030204" pitchFamily="18" charset="0"/>
              </a:rPr>
              <a:t>MSAG Components</a:t>
            </a:r>
          </a:p>
        </p:txBody>
      </p:sp>
      <p:sp>
        <p:nvSpPr>
          <p:cNvPr id="24579" name="Rectangle 3"/>
          <p:cNvSpPr>
            <a:spLocks noGrp="1" noChangeArrowheads="1"/>
          </p:cNvSpPr>
          <p:nvPr>
            <p:ph idx="1"/>
          </p:nvPr>
        </p:nvSpPr>
        <p:spPr>
          <a:xfrm>
            <a:off x="1202919" y="2011680"/>
            <a:ext cx="6721881" cy="4206240"/>
          </a:xfrm>
        </p:spPr>
        <p:txBody>
          <a:bodyPr/>
          <a:lstStyle/>
          <a:p>
            <a:r>
              <a:rPr lang="en-US" sz="2000" dirty="0">
                <a:latin typeface="Cambria" panose="02040503050406030204" pitchFamily="18" charset="0"/>
                <a:ea typeface="Cambria" panose="02040503050406030204" pitchFamily="18" charset="0"/>
              </a:rPr>
              <a:t>ESN – Emergency Service Number </a:t>
            </a:r>
          </a:p>
          <a:p>
            <a:pPr lvl="1"/>
            <a:r>
              <a:rPr lang="en-US" sz="1800" dirty="0">
                <a:latin typeface="Cambria" panose="02040503050406030204" pitchFamily="18" charset="0"/>
                <a:ea typeface="Cambria" panose="02040503050406030204" pitchFamily="18" charset="0"/>
              </a:rPr>
              <a:t>A 3-5 digit number which translates into a unique set of emergency providers (Fire/Law/EMS)</a:t>
            </a:r>
          </a:p>
          <a:p>
            <a:pPr lvl="1"/>
            <a:r>
              <a:rPr lang="en-US" sz="1800" dirty="0">
                <a:latin typeface="Cambria" panose="02040503050406030204" pitchFamily="18" charset="0"/>
                <a:ea typeface="Cambria" panose="02040503050406030204" pitchFamily="18" charset="0"/>
              </a:rPr>
              <a:t>Overlaying fire/law/EMS boundaries and creating individual polygons with unique sets of responders creates the ESZs – Emergency Service Zones</a:t>
            </a:r>
          </a:p>
          <a:p>
            <a:pPr lvl="1"/>
            <a:r>
              <a:rPr lang="en-US" sz="1800" dirty="0">
                <a:latin typeface="Cambria" panose="02040503050406030204" pitchFamily="18" charset="0"/>
                <a:ea typeface="Cambria" panose="02040503050406030204" pitchFamily="18" charset="0"/>
              </a:rPr>
              <a:t>Each ESZ is given one ESN</a:t>
            </a:r>
          </a:p>
          <a:p>
            <a:pPr lvl="1"/>
            <a:r>
              <a:rPr lang="en-US" sz="1800" dirty="0">
                <a:latin typeface="Cambria" panose="02040503050406030204" pitchFamily="18" charset="0"/>
                <a:ea typeface="Cambria" panose="02040503050406030204" pitchFamily="18" charset="0"/>
              </a:rPr>
              <a:t>Each unique ESN routes to one and only one PSAP</a:t>
            </a:r>
          </a:p>
          <a:p>
            <a:pPr lvl="1"/>
            <a:r>
              <a:rPr lang="en-US" sz="1800" dirty="0">
                <a:latin typeface="Cambria" panose="02040503050406030204" pitchFamily="18" charset="0"/>
                <a:ea typeface="Cambria" panose="02040503050406030204" pitchFamily="18" charset="0"/>
              </a:rPr>
              <a:t>Every resident within a specific ESZ will have the same set of emergency providers – same law enforcement, same fire response, same ambulance service</a:t>
            </a:r>
          </a:p>
        </p:txBody>
      </p:sp>
      <p:pic>
        <p:nvPicPr>
          <p:cNvPr id="3" name="Picture 2"/>
          <p:cNvPicPr>
            <a:picLocks noChangeAspect="1"/>
          </p:cNvPicPr>
          <p:nvPr/>
        </p:nvPicPr>
        <p:blipFill>
          <a:blip r:embed="rId3"/>
          <a:stretch>
            <a:fillRect/>
          </a:stretch>
        </p:blipFill>
        <p:spPr>
          <a:xfrm>
            <a:off x="9144000" y="609600"/>
            <a:ext cx="2781157" cy="6019800"/>
          </a:xfrm>
          <a:prstGeom prst="rect">
            <a:avLst/>
          </a:prstGeom>
        </p:spPr>
      </p:pic>
      <p:grpSp>
        <p:nvGrpSpPr>
          <p:cNvPr id="6" name="Group 5"/>
          <p:cNvGrpSpPr/>
          <p:nvPr/>
        </p:nvGrpSpPr>
        <p:grpSpPr>
          <a:xfrm>
            <a:off x="5715000" y="5562600"/>
            <a:ext cx="3429000" cy="1066800"/>
            <a:chOff x="5715000" y="5562600"/>
            <a:chExt cx="3429000" cy="1066800"/>
          </a:xfrm>
        </p:grpSpPr>
        <p:sp>
          <p:nvSpPr>
            <p:cNvPr id="5" name="Rectangle 4"/>
            <p:cNvSpPr/>
            <p:nvPr/>
          </p:nvSpPr>
          <p:spPr>
            <a:xfrm>
              <a:off x="5715000" y="5562600"/>
              <a:ext cx="34290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57334" y="5618947"/>
              <a:ext cx="3344333" cy="954107"/>
            </a:xfrm>
            <a:prstGeom prst="rect">
              <a:avLst/>
            </a:prstGeom>
            <a:noFill/>
            <a:ln>
              <a:noFill/>
            </a:ln>
          </p:spPr>
          <p:txBody>
            <a:bodyPr wrap="square" rtlCol="0">
              <a:spAutoFit/>
            </a:bodyPr>
            <a:lstStyle/>
            <a:p>
              <a:r>
                <a:rPr lang="en-US" sz="1400" dirty="0">
                  <a:solidFill>
                    <a:schemeClr val="bg1"/>
                  </a:solidFill>
                  <a:latin typeface="Cambria" panose="02040503050406030204" pitchFamily="18" charset="0"/>
                  <a:ea typeface="Cambria" panose="02040503050406030204" pitchFamily="18" charset="0"/>
                </a:rPr>
                <a:t>ESNs for Lea County, NM</a:t>
              </a:r>
            </a:p>
            <a:p>
              <a:r>
                <a:rPr lang="en-US" sz="1050" dirty="0">
                  <a:solidFill>
                    <a:schemeClr val="bg1"/>
                  </a:solidFill>
                  <a:latin typeface="Cambria" panose="02040503050406030204" pitchFamily="18" charset="0"/>
                  <a:ea typeface="Cambria" panose="02040503050406030204" pitchFamily="18" charset="0"/>
                </a:rPr>
                <a:t>When a resident calls 9-1-1, the emergency providers dispatched are the same in a given ESN.</a:t>
              </a:r>
            </a:p>
            <a:p>
              <a:r>
                <a:rPr lang="en-US" sz="1050" dirty="0">
                  <a:solidFill>
                    <a:schemeClr val="bg1"/>
                  </a:solidFill>
                  <a:latin typeface="Cambria" panose="02040503050406030204" pitchFamily="18" charset="0"/>
                  <a:ea typeface="Cambria" panose="02040503050406030204" pitchFamily="18" charset="0"/>
                </a:rPr>
                <a:t>In 869, a resident is served by Hobbs Police Dept., Hobbs Fire Dept., and Hobbs EMS</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latin typeface="Cambria" panose="02040503050406030204" pitchFamily="18" charset="0"/>
                <a:ea typeface="Cambria" panose="02040503050406030204" pitchFamily="18" charset="0"/>
              </a:rPr>
              <a:t>MSAG Components</a:t>
            </a:r>
          </a:p>
        </p:txBody>
      </p:sp>
      <p:sp>
        <p:nvSpPr>
          <p:cNvPr id="24579" name="Rectangle 3"/>
          <p:cNvSpPr>
            <a:spLocks noGrp="1" noChangeArrowheads="1"/>
          </p:cNvSpPr>
          <p:nvPr>
            <p:ph idx="1"/>
          </p:nvPr>
        </p:nvSpPr>
        <p:spPr/>
        <p:txBody>
          <a:bodyPr/>
          <a:lstStyle/>
          <a:p>
            <a:r>
              <a:rPr lang="en-US" sz="2000" dirty="0">
                <a:latin typeface="Cambria" panose="02040503050406030204" pitchFamily="18" charset="0"/>
                <a:ea typeface="Cambria" panose="02040503050406030204" pitchFamily="18" charset="0"/>
              </a:rPr>
              <a:t>EXCHANGE</a:t>
            </a:r>
          </a:p>
          <a:p>
            <a:pPr lvl="1"/>
            <a:r>
              <a:rPr lang="en-US" sz="1800" dirty="0">
                <a:latin typeface="Cambria" panose="02040503050406030204" pitchFamily="18" charset="0"/>
                <a:ea typeface="Cambria" panose="02040503050406030204" pitchFamily="18" charset="0"/>
              </a:rPr>
              <a:t>Telephone exchange for landline phones</a:t>
            </a:r>
          </a:p>
          <a:p>
            <a:pPr lvl="1"/>
            <a:r>
              <a:rPr lang="en-US" sz="1800" dirty="0">
                <a:latin typeface="Cambria" panose="02040503050406030204" pitchFamily="18" charset="0"/>
                <a:ea typeface="Cambria" panose="02040503050406030204" pitchFamily="18" charset="0"/>
              </a:rPr>
              <a:t>This field was not used in New Mexico MSAGs by Lumen, may used by other LECs</a:t>
            </a:r>
          </a:p>
          <a:p>
            <a:r>
              <a:rPr lang="en-US" sz="2000" dirty="0">
                <a:latin typeface="Cambria" panose="02040503050406030204" pitchFamily="18" charset="0"/>
                <a:ea typeface="Cambria" panose="02040503050406030204" pitchFamily="18" charset="0"/>
              </a:rPr>
              <a:t>DATE MODIFIED</a:t>
            </a:r>
          </a:p>
          <a:p>
            <a:pPr lvl="1"/>
            <a:r>
              <a:rPr lang="en-US" sz="1800" dirty="0">
                <a:latin typeface="Cambria" panose="02040503050406030204" pitchFamily="18" charset="0"/>
                <a:ea typeface="Cambria" panose="02040503050406030204" pitchFamily="18" charset="0"/>
              </a:rPr>
              <a:t>The date default is the date the record was added to the MSAG </a:t>
            </a:r>
          </a:p>
          <a:p>
            <a:pPr lvl="1"/>
            <a:r>
              <a:rPr lang="en-US" sz="1800" dirty="0">
                <a:latin typeface="Cambria" panose="02040503050406030204" pitchFamily="18" charset="0"/>
                <a:ea typeface="Cambria" panose="02040503050406030204" pitchFamily="18" charset="0"/>
              </a:rPr>
              <a:t>Updated to current date whenever an MSAG change or addition is made</a:t>
            </a:r>
          </a:p>
          <a:p>
            <a:r>
              <a:rPr lang="en-US" sz="2000" dirty="0">
                <a:latin typeface="Cambria" panose="02040503050406030204" pitchFamily="18" charset="0"/>
                <a:ea typeface="Cambria" panose="02040503050406030204" pitchFamily="18" charset="0"/>
              </a:rPr>
              <a:t>MSAG</a:t>
            </a:r>
          </a:p>
          <a:p>
            <a:pPr lvl="1"/>
            <a:r>
              <a:rPr lang="en-US" sz="1800" dirty="0">
                <a:latin typeface="Cambria" panose="02040503050406030204" pitchFamily="18" charset="0"/>
                <a:ea typeface="Cambria" panose="02040503050406030204" pitchFamily="18" charset="0"/>
              </a:rPr>
              <a:t>Code displaying the PSAP or GIS jurisdiction who the MSAG belongs to given by Intrado (inconsistent)</a:t>
            </a:r>
          </a:p>
          <a:p>
            <a:pPr lvl="1"/>
            <a:r>
              <a:rPr lang="en-US" sz="1800" dirty="0">
                <a:latin typeface="Cambria" panose="02040503050406030204" pitchFamily="18" charset="0"/>
                <a:ea typeface="Cambria" panose="02040503050406030204" pitchFamily="18" charset="0"/>
              </a:rPr>
              <a:t>Examples: LVPDNM – Las Vegas Police Department, SKIVNM – Taos Ski Valley</a:t>
            </a:r>
            <a:endParaRPr lang="en-US" sz="2400" dirty="0">
              <a:latin typeface="Cambria" panose="02040503050406030204" pitchFamily="18" charset="0"/>
              <a:ea typeface="Cambria" panose="020405030504060302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latin typeface="Cambria" panose="02040503050406030204" pitchFamily="18" charset="0"/>
                <a:ea typeface="Cambria" panose="02040503050406030204" pitchFamily="18" charset="0"/>
              </a:rPr>
              <a:t>MSAG Updates: When?</a:t>
            </a:r>
          </a:p>
        </p:txBody>
      </p:sp>
      <p:sp>
        <p:nvSpPr>
          <p:cNvPr id="24579" name="Rectangle 3"/>
          <p:cNvSpPr>
            <a:spLocks noGrp="1" noChangeArrowheads="1"/>
          </p:cNvSpPr>
          <p:nvPr>
            <p:ph idx="1"/>
          </p:nvPr>
        </p:nvSpPr>
        <p:spPr>
          <a:xfrm>
            <a:off x="1202919" y="2011680"/>
            <a:ext cx="9775423" cy="4206240"/>
          </a:xfrm>
        </p:spPr>
        <p:txBody>
          <a:bodyPr>
            <a:normAutofit fontScale="92500" lnSpcReduction="10000"/>
          </a:bodyPr>
          <a:lstStyle/>
          <a:p>
            <a:r>
              <a:rPr lang="en-US" sz="2000" dirty="0">
                <a:latin typeface="Cambria" panose="02040503050406030204" pitchFamily="18" charset="0"/>
                <a:ea typeface="Cambria" panose="02040503050406030204" pitchFamily="18" charset="0"/>
              </a:rPr>
              <a:t>An MSAG must be updated to accurately reflect the current addressing and MSAG boundaries. Therefore, if any of these change, the MSAG must be changed</a:t>
            </a:r>
          </a:p>
          <a:p>
            <a:r>
              <a:rPr lang="en-US" sz="2000" dirty="0">
                <a:latin typeface="Cambria" panose="02040503050406030204" pitchFamily="18" charset="0"/>
                <a:ea typeface="Cambria" panose="02040503050406030204" pitchFamily="18" charset="0"/>
              </a:rPr>
              <a:t>A few examples</a:t>
            </a:r>
          </a:p>
          <a:p>
            <a:pPr lvl="1"/>
            <a:r>
              <a:rPr lang="en-US" sz="1600" dirty="0">
                <a:latin typeface="Cambria" panose="02040503050406030204" pitchFamily="18" charset="0"/>
                <a:ea typeface="Cambria" panose="02040503050406030204" pitchFamily="18" charset="0"/>
              </a:rPr>
              <a:t>New street additions</a:t>
            </a:r>
          </a:p>
          <a:p>
            <a:pPr lvl="1"/>
            <a:r>
              <a:rPr lang="en-US" sz="1600" dirty="0">
                <a:latin typeface="Cambria" panose="02040503050406030204" pitchFamily="18" charset="0"/>
                <a:ea typeface="Cambria" panose="02040503050406030204" pitchFamily="18" charset="0"/>
              </a:rPr>
              <a:t>Changes to existing street  </a:t>
            </a:r>
          </a:p>
          <a:p>
            <a:pPr lvl="2"/>
            <a:r>
              <a:rPr lang="en-US" sz="1400" dirty="0">
                <a:latin typeface="Cambria" panose="02040503050406030204" pitchFamily="18" charset="0"/>
                <a:ea typeface="Cambria" panose="02040503050406030204" pitchFamily="18" charset="0"/>
              </a:rPr>
              <a:t>a road is renamed</a:t>
            </a:r>
          </a:p>
          <a:p>
            <a:pPr lvl="2"/>
            <a:r>
              <a:rPr lang="en-US" sz="1400" dirty="0">
                <a:latin typeface="Cambria" panose="02040503050406030204" pitchFamily="18" charset="0"/>
                <a:ea typeface="Cambria" panose="02040503050406030204" pitchFamily="18" charset="0"/>
              </a:rPr>
              <a:t>changes to existing street ranges</a:t>
            </a:r>
          </a:p>
          <a:p>
            <a:pPr lvl="2"/>
            <a:r>
              <a:rPr lang="en-US" sz="1400" dirty="0">
                <a:latin typeface="Cambria" panose="02040503050406030204" pitchFamily="18" charset="0"/>
                <a:ea typeface="Cambria" panose="02040503050406030204" pitchFamily="18" charset="0"/>
              </a:rPr>
              <a:t>an existing road is lengthened</a:t>
            </a:r>
          </a:p>
          <a:p>
            <a:pPr lvl="2"/>
            <a:r>
              <a:rPr lang="en-US" sz="1400" dirty="0">
                <a:latin typeface="Cambria" panose="02040503050406030204" pitchFamily="18" charset="0"/>
                <a:ea typeface="Cambria" panose="02040503050406030204" pitchFamily="18" charset="0"/>
              </a:rPr>
              <a:t>An existing road is rerouted and renamed or readdressed (as in when the </a:t>
            </a:r>
            <a:br>
              <a:rPr lang="en-US" sz="1400" dirty="0">
                <a:latin typeface="Cambria" panose="02040503050406030204" pitchFamily="18" charset="0"/>
                <a:ea typeface="Cambria" panose="02040503050406030204" pitchFamily="18" charset="0"/>
              </a:rPr>
            </a:br>
            <a:r>
              <a:rPr lang="en-US" sz="1400" dirty="0">
                <a:latin typeface="Cambria" panose="02040503050406030204" pitchFamily="18" charset="0"/>
                <a:ea typeface="Cambria" panose="02040503050406030204" pitchFamily="18" charset="0"/>
              </a:rPr>
              <a:t>state changes the mile markers on state highways – again!)</a:t>
            </a:r>
          </a:p>
          <a:p>
            <a:pPr lvl="1"/>
            <a:r>
              <a:rPr lang="en-US" sz="1600" dirty="0">
                <a:latin typeface="Cambria" panose="02040503050406030204" pitchFamily="18" charset="0"/>
                <a:ea typeface="Cambria" panose="02040503050406030204" pitchFamily="18" charset="0"/>
              </a:rPr>
              <a:t>A road is closed/deleted</a:t>
            </a:r>
          </a:p>
          <a:p>
            <a:pPr lvl="1"/>
            <a:r>
              <a:rPr lang="en-US" sz="1600" dirty="0">
                <a:latin typeface="Cambria" panose="02040503050406030204" pitchFamily="18" charset="0"/>
                <a:ea typeface="Cambria" panose="02040503050406030204" pitchFamily="18" charset="0"/>
              </a:rPr>
              <a:t>Any Response Boundary is changed – Fire, Law, EMS – as in when a city expands its boundaries</a:t>
            </a:r>
          </a:p>
          <a:p>
            <a:pPr lvl="1"/>
            <a:r>
              <a:rPr lang="en-US" sz="1600" dirty="0">
                <a:latin typeface="Cambria" panose="02040503050406030204" pitchFamily="18" charset="0"/>
                <a:ea typeface="Cambria" panose="02040503050406030204" pitchFamily="18" charset="0"/>
              </a:rPr>
              <a:t>A community boundary changes or the name changes (usually from changes to post offices)</a:t>
            </a:r>
          </a:p>
          <a:p>
            <a:r>
              <a:rPr lang="en-US" sz="2000" dirty="0">
                <a:latin typeface="Cambria" panose="02040503050406030204" pitchFamily="18" charset="0"/>
                <a:ea typeface="Cambria" panose="02040503050406030204" pitchFamily="18" charset="0"/>
              </a:rPr>
              <a:t>The MSAG is NOT changed when a new address is added to an existing road that already exists in the MSAG with a range that accommodates the new address</a:t>
            </a:r>
          </a:p>
        </p:txBody>
      </p:sp>
      <p:grpSp>
        <p:nvGrpSpPr>
          <p:cNvPr id="4" name="Group 3"/>
          <p:cNvGrpSpPr/>
          <p:nvPr/>
        </p:nvGrpSpPr>
        <p:grpSpPr>
          <a:xfrm>
            <a:off x="8229600" y="3078480"/>
            <a:ext cx="3352800" cy="1066800"/>
            <a:chOff x="8610600" y="3124200"/>
            <a:chExt cx="3352800" cy="1066800"/>
          </a:xfrm>
        </p:grpSpPr>
        <p:sp>
          <p:nvSpPr>
            <p:cNvPr id="3" name="Rectangle 2"/>
            <p:cNvSpPr/>
            <p:nvPr/>
          </p:nvSpPr>
          <p:spPr>
            <a:xfrm>
              <a:off x="8610600" y="3124200"/>
              <a:ext cx="33528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2" name="TextBox 1"/>
            <p:cNvSpPr txBox="1"/>
            <p:nvPr/>
          </p:nvSpPr>
          <p:spPr>
            <a:xfrm>
              <a:off x="8610600" y="3195935"/>
              <a:ext cx="3352800" cy="923330"/>
            </a:xfrm>
            <a:prstGeom prst="rect">
              <a:avLst/>
            </a:prstGeom>
            <a:noFill/>
          </p:spPr>
          <p:txBody>
            <a:bodyPr wrap="square" rtlCol="0">
              <a:spAutoFit/>
            </a:bodyPr>
            <a:lstStyle/>
            <a:p>
              <a:r>
                <a:rPr lang="en-US" dirty="0">
                  <a:solidFill>
                    <a:schemeClr val="bg1"/>
                  </a:solidFill>
                  <a:latin typeface="Cambria" panose="02040503050406030204" pitchFamily="18" charset="0"/>
                  <a:ea typeface="Cambria" panose="02040503050406030204" pitchFamily="18" charset="0"/>
                </a:rPr>
                <a:t>All of these require a GIS change too, so wouldn’t it be great if you only had to change the GIS!</a:t>
              </a:r>
              <a:endParaRPr lang="en-US" i="1" dirty="0">
                <a:solidFill>
                  <a:schemeClr val="bg1"/>
                </a:solidFill>
                <a:latin typeface="Cambria" panose="02040503050406030204" pitchFamily="18" charset="0"/>
                <a:ea typeface="Cambria" panose="02040503050406030204" pitchFamily="18"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latin typeface="Cambria" panose="02040503050406030204" pitchFamily="18" charset="0"/>
                <a:ea typeface="Cambria" panose="02040503050406030204" pitchFamily="18" charset="0"/>
              </a:rPr>
              <a:t>MSAG Updates: Who?</a:t>
            </a:r>
          </a:p>
        </p:txBody>
      </p:sp>
      <p:sp>
        <p:nvSpPr>
          <p:cNvPr id="24579" name="Rectangle 3"/>
          <p:cNvSpPr>
            <a:spLocks noGrp="1" noChangeArrowheads="1"/>
          </p:cNvSpPr>
          <p:nvPr>
            <p:ph idx="1"/>
          </p:nvPr>
        </p:nvSpPr>
        <p:spPr/>
        <p:txBody>
          <a:bodyPr>
            <a:normAutofit lnSpcReduction="10000"/>
          </a:bodyPr>
          <a:lstStyle/>
          <a:p>
            <a:r>
              <a:rPr lang="en-US" sz="2000" dirty="0">
                <a:latin typeface="Cambria" panose="02040503050406030204" pitchFamily="18" charset="0"/>
                <a:ea typeface="Cambria" panose="02040503050406030204" pitchFamily="18" charset="0"/>
              </a:rPr>
              <a:t>MSAG updates can be generated by a newly platted subdivision, a change to a State Highway, the joining of two fire departments into one, a new policing arrangement between a city and the sheriff or DPS or a post office closing. Who tracks all of these things?</a:t>
            </a:r>
          </a:p>
          <a:p>
            <a:r>
              <a:rPr lang="en-US" sz="2000" dirty="0">
                <a:latin typeface="Cambria" panose="02040503050406030204" pitchFamily="18" charset="0"/>
                <a:ea typeface="Cambria" panose="02040503050406030204" pitchFamily="18" charset="0"/>
              </a:rPr>
              <a:t>Generally, depending on the size and complexity of the county, municipality of PSAP, one of the following maintains the MSAG:</a:t>
            </a:r>
          </a:p>
          <a:p>
            <a:pPr lvl="1"/>
            <a:r>
              <a:rPr lang="en-US" sz="1600" dirty="0">
                <a:latin typeface="Cambria" panose="02040503050406030204" pitchFamily="18" charset="0"/>
                <a:ea typeface="Cambria" panose="02040503050406030204" pitchFamily="18" charset="0"/>
              </a:rPr>
              <a:t>Rural Addressing</a:t>
            </a:r>
          </a:p>
          <a:p>
            <a:pPr lvl="1"/>
            <a:r>
              <a:rPr lang="en-US" sz="1600" dirty="0">
                <a:latin typeface="Cambria" panose="02040503050406030204" pitchFamily="18" charset="0"/>
                <a:ea typeface="Cambria" panose="02040503050406030204" pitchFamily="18" charset="0"/>
              </a:rPr>
              <a:t>Planning and Zoning</a:t>
            </a:r>
          </a:p>
          <a:p>
            <a:pPr lvl="1"/>
            <a:r>
              <a:rPr lang="en-US" sz="1600" dirty="0">
                <a:latin typeface="Cambria" panose="02040503050406030204" pitchFamily="18" charset="0"/>
                <a:ea typeface="Cambria" panose="02040503050406030204" pitchFamily="18" charset="0"/>
              </a:rPr>
              <a:t>The Assessor</a:t>
            </a:r>
          </a:p>
          <a:p>
            <a:pPr lvl="1"/>
            <a:r>
              <a:rPr lang="en-US" sz="1600" dirty="0">
                <a:latin typeface="Cambria" panose="02040503050406030204" pitchFamily="18" charset="0"/>
                <a:ea typeface="Cambria" panose="02040503050406030204" pitchFamily="18" charset="0"/>
              </a:rPr>
              <a:t>GIS/IT</a:t>
            </a:r>
          </a:p>
          <a:p>
            <a:pPr lvl="1"/>
            <a:r>
              <a:rPr lang="en-US" sz="1600" dirty="0">
                <a:latin typeface="Cambria" panose="02040503050406030204" pitchFamily="18" charset="0"/>
                <a:ea typeface="Cambria" panose="02040503050406030204" pitchFamily="18" charset="0"/>
              </a:rPr>
              <a:t>PSAP</a:t>
            </a:r>
          </a:p>
          <a:p>
            <a:pPr lvl="1"/>
            <a:r>
              <a:rPr lang="en-US" sz="1600" dirty="0">
                <a:latin typeface="Cambria" panose="02040503050406030204" pitchFamily="18" charset="0"/>
                <a:ea typeface="Cambria" panose="02040503050406030204" pitchFamily="18" charset="0"/>
              </a:rPr>
              <a:t>MSAG Coordinators</a:t>
            </a:r>
            <a:endParaRPr lang="en-US" sz="12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In New Mexico, the Intrado 911Net on-line system is used for MSAG updates and ALI error resolution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latin typeface="Cambria" panose="02040503050406030204" pitchFamily="18" charset="0"/>
                <a:ea typeface="Cambria" panose="02040503050406030204" pitchFamily="18" charset="0"/>
              </a:rPr>
              <a:t>MSAG Updates: Who?</a:t>
            </a:r>
          </a:p>
        </p:txBody>
      </p:sp>
      <p:sp>
        <p:nvSpPr>
          <p:cNvPr id="24579" name="Rectangle 3"/>
          <p:cNvSpPr>
            <a:spLocks noGrp="1" noChangeArrowheads="1"/>
          </p:cNvSpPr>
          <p:nvPr>
            <p:ph idx="1"/>
          </p:nvPr>
        </p:nvSpPr>
        <p:spPr/>
        <p:txBody>
          <a:bodyPr/>
          <a:lstStyle/>
          <a:p>
            <a:r>
              <a:rPr lang="en-US" sz="2000" dirty="0">
                <a:latin typeface="Cambria" panose="02040503050406030204" pitchFamily="18" charset="0"/>
                <a:ea typeface="Cambria" panose="02040503050406030204" pitchFamily="18" charset="0"/>
              </a:rPr>
              <a:t>Ultimately, no matter who actually maintains the MSAG, the 9-1-1 Director for the PSAP has the ultimate responsibility for it. Errors in the MSAG translate to real people with real life-threatening emergencies who cannot be found quickly enough to save their life or their property or both</a:t>
            </a:r>
          </a:p>
          <a:p>
            <a:r>
              <a:rPr lang="en-US" sz="2000" dirty="0">
                <a:latin typeface="Cambria" panose="02040503050406030204" pitchFamily="18" charset="0"/>
                <a:ea typeface="Cambria" panose="02040503050406030204" pitchFamily="18" charset="0"/>
              </a:rPr>
              <a:t>Keep in mind that one department or person often fulfills may roles – Rural Addressing may be a function of E9-1-1 or P&amp;Z or the Assessor while GIS may reside in any of those places or in its own department</a:t>
            </a:r>
          </a:p>
          <a:p>
            <a:r>
              <a:rPr lang="en-US" sz="2000" dirty="0">
                <a:latin typeface="Cambria" panose="02040503050406030204" pitchFamily="18" charset="0"/>
                <a:ea typeface="Cambria" panose="02040503050406030204" pitchFamily="18" charset="0"/>
              </a:rPr>
              <a:t>Because many processes influence the MSAG, relationships are crucial!!!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Circumventing Errors</a:t>
            </a:r>
          </a:p>
        </p:txBody>
      </p:sp>
      <p:sp>
        <p:nvSpPr>
          <p:cNvPr id="24578" name="Content Placeholder 4"/>
          <p:cNvSpPr>
            <a:spLocks noGrp="1"/>
          </p:cNvSpPr>
          <p:nvPr>
            <p:ph idx="1"/>
          </p:nvPr>
        </p:nvSpPr>
        <p:spPr/>
        <p:txBody>
          <a:bodyPr/>
          <a:lstStyle/>
          <a:p>
            <a:pPr eaLnBrk="1" hangingPunct="1"/>
            <a:r>
              <a:rPr lang="en-US" dirty="0">
                <a:latin typeface="Cambria" panose="02040503050406030204" pitchFamily="18" charset="0"/>
                <a:ea typeface="Cambria" panose="02040503050406030204" pitchFamily="18" charset="0"/>
              </a:rPr>
              <a:t>Establish close, working relationships among addressing authorities and GIS Data Sources to update the MSAG as roads are planned and added to the MSAG before residents on them request phone service</a:t>
            </a:r>
          </a:p>
          <a:p>
            <a:r>
              <a:rPr lang="en-US" dirty="0">
                <a:latin typeface="Cambria" panose="02040503050406030204" pitchFamily="18" charset="0"/>
                <a:ea typeface="Cambria" panose="02040503050406030204" pitchFamily="18" charset="0"/>
              </a:rPr>
              <a:t>Create process/work-flow plans to pro-actively update the MSAG whenever MSAG-related changes occur</a:t>
            </a:r>
          </a:p>
          <a:p>
            <a:pPr lvl="2"/>
            <a:r>
              <a:rPr lang="en-US" dirty="0">
                <a:latin typeface="Cambria" panose="02040503050406030204" pitchFamily="18" charset="0"/>
                <a:ea typeface="Cambria" panose="02040503050406030204" pitchFamily="18" charset="0"/>
              </a:rPr>
              <a:t>ESZ boundary changes</a:t>
            </a:r>
          </a:p>
          <a:p>
            <a:pPr lvl="2"/>
            <a:r>
              <a:rPr lang="en-US" dirty="0">
                <a:latin typeface="Cambria" panose="02040503050406030204" pitchFamily="18" charset="0"/>
                <a:ea typeface="Cambria" panose="02040503050406030204" pitchFamily="18" charset="0"/>
              </a:rPr>
              <a:t>New Roads</a:t>
            </a:r>
          </a:p>
          <a:p>
            <a:pPr lvl="2"/>
            <a:r>
              <a:rPr lang="en-US" dirty="0">
                <a:latin typeface="Cambria" panose="02040503050406030204" pitchFamily="18" charset="0"/>
                <a:ea typeface="Cambria" panose="02040503050406030204" pitchFamily="18" charset="0"/>
              </a:rPr>
              <a:t>Road Name Changes</a:t>
            </a:r>
          </a:p>
          <a:p>
            <a:pPr lvl="2"/>
            <a:r>
              <a:rPr lang="en-US" dirty="0">
                <a:latin typeface="Cambria" panose="02040503050406030204" pitchFamily="18" charset="0"/>
                <a:ea typeface="Cambria" panose="02040503050406030204" pitchFamily="18" charset="0"/>
              </a:rPr>
              <a:t>Road Range Extensions</a:t>
            </a:r>
          </a:p>
          <a:p>
            <a:pPr eaLnBrk="1" hangingPunct="1"/>
            <a:endParaRPr lang="en-US" dirty="0">
              <a:latin typeface="Cambria" panose="02040503050406030204" pitchFamily="18" charset="0"/>
              <a:ea typeface="Cambria" panose="02040503050406030204" pitchFamily="18" charset="0"/>
            </a:endParaRPr>
          </a:p>
          <a:p>
            <a:pPr eaLnBrk="1" hangingPunct="1">
              <a:buFont typeface="Wingdings 3" pitchFamily="18" charset="2"/>
              <a:buNone/>
            </a:pPr>
            <a:endParaRPr lang="en-US" dirty="0">
              <a:latin typeface="Cambria" panose="02040503050406030204" pitchFamily="18" charset="0"/>
              <a:ea typeface="Cambria" panose="02040503050406030204" pitchFamily="18" charset="0"/>
            </a:endParaRPr>
          </a:p>
          <a:p>
            <a:pPr lvl="2" eaLnBrk="1" hangingPunct="1"/>
            <a:endParaRPr lang="en-US" i="1" dirty="0">
              <a:latin typeface="Cambria" panose="02040503050406030204" pitchFamily="18" charset="0"/>
              <a:ea typeface="Cambria" panose="020405030504060302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Process/Work – Flow Examples</a:t>
            </a:r>
          </a:p>
        </p:txBody>
      </p:sp>
      <p:sp>
        <p:nvSpPr>
          <p:cNvPr id="26626" name="Content Placeholder 4"/>
          <p:cNvSpPr>
            <a:spLocks noGrp="1"/>
          </p:cNvSpPr>
          <p:nvPr>
            <p:ph idx="1"/>
          </p:nvPr>
        </p:nvSpPr>
        <p:spPr/>
        <p:txBody>
          <a:bodyPr>
            <a:normAutofit fontScale="92500" lnSpcReduction="10000"/>
          </a:bodyPr>
          <a:lstStyle/>
          <a:p>
            <a:pPr eaLnBrk="1" hangingPunct="1"/>
            <a:r>
              <a:rPr lang="en-US" dirty="0">
                <a:latin typeface="Cambria" panose="02040503050406030204" pitchFamily="18" charset="0"/>
                <a:ea typeface="Cambria" panose="02040503050406030204" pitchFamily="18" charset="0"/>
              </a:rPr>
              <a:t>Example 1:  Planned Rural Subdivision</a:t>
            </a:r>
          </a:p>
          <a:p>
            <a:pPr lvl="2" eaLnBrk="1" hangingPunct="1"/>
            <a:r>
              <a:rPr lang="en-US" dirty="0">
                <a:latin typeface="Cambria" panose="02040503050406030204" pitchFamily="18" charset="0"/>
                <a:ea typeface="Cambria" panose="02040503050406030204" pitchFamily="18" charset="0"/>
              </a:rPr>
              <a:t>Planning approves new rural subdivision</a:t>
            </a:r>
          </a:p>
          <a:p>
            <a:pPr lvl="2" eaLnBrk="1" hangingPunct="1"/>
            <a:r>
              <a:rPr lang="en-US" dirty="0">
                <a:latin typeface="Cambria" panose="02040503050406030204" pitchFamily="18" charset="0"/>
                <a:ea typeface="Cambria" panose="02040503050406030204" pitchFamily="18" charset="0"/>
              </a:rPr>
              <a:t>Rural Addressing approves road names and assigns address ranges</a:t>
            </a:r>
          </a:p>
          <a:p>
            <a:pPr lvl="2" eaLnBrk="1" hangingPunct="1"/>
            <a:r>
              <a:rPr lang="en-US" dirty="0">
                <a:latin typeface="Cambria" panose="02040503050406030204" pitchFamily="18" charset="0"/>
                <a:ea typeface="Cambria" panose="02040503050406030204" pitchFamily="18" charset="0"/>
              </a:rPr>
              <a:t>GIS adds roads to GIS centerline layer</a:t>
            </a:r>
          </a:p>
          <a:p>
            <a:pPr lvl="2" eaLnBrk="1" hangingPunct="1"/>
            <a:r>
              <a:rPr lang="en-US" dirty="0">
                <a:latin typeface="Cambria" panose="02040503050406030204" pitchFamily="18" charset="0"/>
                <a:ea typeface="Cambria" panose="02040503050406030204" pitchFamily="18" charset="0"/>
              </a:rPr>
              <a:t>GIS determines ESZ and Community from MSAG boundary layers</a:t>
            </a:r>
          </a:p>
          <a:p>
            <a:pPr lvl="2" eaLnBrk="1" hangingPunct="1"/>
            <a:r>
              <a:rPr lang="en-US" dirty="0">
                <a:latin typeface="Cambria" panose="02040503050406030204" pitchFamily="18" charset="0"/>
                <a:ea typeface="Cambria" panose="02040503050406030204" pitchFamily="18" charset="0"/>
              </a:rPr>
              <a:t>MSAG Coordinator adds new roads to MSAG</a:t>
            </a:r>
          </a:p>
          <a:p>
            <a:pPr lvl="2" eaLnBrk="1" hangingPunct="1"/>
            <a:r>
              <a:rPr lang="en-US" dirty="0">
                <a:latin typeface="Cambria" panose="02040503050406030204" pitchFamily="18" charset="0"/>
                <a:ea typeface="Cambria" panose="02040503050406030204" pitchFamily="18" charset="0"/>
              </a:rPr>
              <a:t>Residents begin moving in, requesting telephone service from the Local Exchange Carrier (LEC)</a:t>
            </a:r>
          </a:p>
          <a:p>
            <a:pPr marL="228600" lvl="1" indent="0">
              <a:buNone/>
            </a:pPr>
            <a:r>
              <a:rPr lang="en-US" i="1" dirty="0">
                <a:latin typeface="Cambria" panose="02040503050406030204" pitchFamily="18" charset="0"/>
                <a:ea typeface="Cambria" panose="02040503050406030204" pitchFamily="18" charset="0"/>
              </a:rPr>
              <a:t>OR</a:t>
            </a:r>
          </a:p>
          <a:p>
            <a:pPr lvl="2"/>
            <a:r>
              <a:rPr lang="en-US" dirty="0">
                <a:latin typeface="Cambria" panose="02040503050406030204" pitchFamily="18" charset="0"/>
                <a:ea typeface="Cambria" panose="02040503050406030204" pitchFamily="18" charset="0"/>
              </a:rPr>
              <a:t>Planning approves new rural subdivision and platted road names</a:t>
            </a:r>
          </a:p>
          <a:p>
            <a:pPr lvl="2"/>
            <a:r>
              <a:rPr lang="en-US" dirty="0">
                <a:latin typeface="Cambria" panose="02040503050406030204" pitchFamily="18" charset="0"/>
                <a:ea typeface="Cambria" panose="02040503050406030204" pitchFamily="18" charset="0"/>
              </a:rPr>
              <a:t>GIS/Addressing drives subdivision with GPS and adds features to GIS centerline, using addressing plan for ranging and plat for road naming</a:t>
            </a:r>
          </a:p>
          <a:p>
            <a:pPr lvl="2"/>
            <a:r>
              <a:rPr lang="en-US" dirty="0">
                <a:latin typeface="Cambria" panose="02040503050406030204" pitchFamily="18" charset="0"/>
                <a:ea typeface="Cambria" panose="02040503050406030204" pitchFamily="18" charset="0"/>
              </a:rPr>
              <a:t>GIS determines ESZ and Community from MSAG boundary layers</a:t>
            </a:r>
          </a:p>
          <a:p>
            <a:pPr lvl="2"/>
            <a:r>
              <a:rPr lang="en-US" dirty="0">
                <a:latin typeface="Cambria" panose="02040503050406030204" pitchFamily="18" charset="0"/>
                <a:ea typeface="Cambria" panose="02040503050406030204" pitchFamily="18" charset="0"/>
              </a:rPr>
              <a:t>MSAG Coordinator adds new roads to MSAG</a:t>
            </a:r>
          </a:p>
          <a:p>
            <a:pPr lvl="2"/>
            <a:r>
              <a:rPr lang="en-US" dirty="0">
                <a:latin typeface="Cambria" panose="02040503050406030204" pitchFamily="18" charset="0"/>
                <a:ea typeface="Cambria" panose="02040503050406030204" pitchFamily="18" charset="0"/>
              </a:rPr>
              <a:t>Residents begin moving in, requesting telephone service from LEC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Cambria" panose="02040503050406030204" pitchFamily="18" charset="0"/>
                <a:ea typeface="Cambria" panose="02040503050406030204" pitchFamily="18" charset="0"/>
              </a:rPr>
              <a:t>Example 2:  City Road Name Change</a:t>
            </a:r>
          </a:p>
          <a:p>
            <a:pPr lvl="1"/>
            <a:r>
              <a:rPr lang="en-US" dirty="0">
                <a:latin typeface="Cambria" panose="02040503050406030204" pitchFamily="18" charset="0"/>
                <a:ea typeface="Cambria" panose="02040503050406030204" pitchFamily="18" charset="0"/>
              </a:rPr>
              <a:t>City officials approve renaming city street (“Main St” to become “Bill Richardson Blvd”)</a:t>
            </a:r>
          </a:p>
          <a:p>
            <a:pPr lvl="1"/>
            <a:r>
              <a:rPr lang="en-US" dirty="0">
                <a:latin typeface="Cambria" panose="02040503050406030204" pitchFamily="18" charset="0"/>
                <a:ea typeface="Cambria" panose="02040503050406030204" pitchFamily="18" charset="0"/>
              </a:rPr>
              <a:t>Planning/Addressing changes road name in their records and notifies city residents, post office, Public Works (signage)</a:t>
            </a:r>
          </a:p>
          <a:p>
            <a:pPr lvl="1"/>
            <a:r>
              <a:rPr lang="en-US" dirty="0">
                <a:latin typeface="Cambria" panose="02040503050406030204" pitchFamily="18" charset="0"/>
                <a:ea typeface="Cambria" panose="02040503050406030204" pitchFamily="18" charset="0"/>
              </a:rPr>
              <a:t>Planning/Addressing notifies MSAG coordinator of road name change</a:t>
            </a:r>
          </a:p>
          <a:p>
            <a:pPr lvl="1"/>
            <a:r>
              <a:rPr lang="en-US" dirty="0">
                <a:latin typeface="Cambria" panose="02040503050406030204" pitchFamily="18" charset="0"/>
                <a:ea typeface="Cambria" panose="02040503050406030204" pitchFamily="18" charset="0"/>
              </a:rPr>
              <a:t>Planning sends change to GIS (if separate department)</a:t>
            </a:r>
          </a:p>
          <a:p>
            <a:pPr lvl="1"/>
            <a:r>
              <a:rPr lang="en-US" dirty="0">
                <a:latin typeface="Cambria" panose="02040503050406030204" pitchFamily="18" charset="0"/>
                <a:ea typeface="Cambria" panose="02040503050406030204" pitchFamily="18" charset="0"/>
              </a:rPr>
              <a:t>MSAG Coordinator updates MSAG</a:t>
            </a:r>
          </a:p>
          <a:p>
            <a:pPr lvl="1"/>
            <a:r>
              <a:rPr lang="en-US" dirty="0">
                <a:latin typeface="Cambria" panose="02040503050406030204" pitchFamily="18" charset="0"/>
                <a:ea typeface="Cambria" panose="02040503050406030204" pitchFamily="18" charset="0"/>
              </a:rPr>
              <a:t>If Lumen franchise, Intrado is contracted to make changes to the Lumen data</a:t>
            </a:r>
          </a:p>
          <a:p>
            <a:pPr lvl="1"/>
            <a:r>
              <a:rPr lang="en-US" dirty="0">
                <a:latin typeface="Cambria" panose="02040503050406030204" pitchFamily="18" charset="0"/>
                <a:ea typeface="Cambria" panose="02040503050406030204" pitchFamily="18" charset="0"/>
              </a:rPr>
              <a:t>If other telephone company is involved, MSAG coordinator gives old/new (address change) list so that customer service records can be changed.</a:t>
            </a:r>
          </a:p>
        </p:txBody>
      </p:sp>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Process/Work – Flow Examples</a:t>
            </a:r>
          </a:p>
        </p:txBody>
      </p:sp>
    </p:spTree>
    <p:extLst>
      <p:ext uri="{BB962C8B-B14F-4D97-AF65-F5344CB8AC3E}">
        <p14:creationId xmlns:p14="http://schemas.microsoft.com/office/powerpoint/2010/main" val="409702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Course Assumptions</a:t>
            </a:r>
          </a:p>
        </p:txBody>
      </p:sp>
      <p:sp>
        <p:nvSpPr>
          <p:cNvPr id="10242" name="Content Placeholder 4"/>
          <p:cNvSpPr>
            <a:spLocks noGrp="1"/>
          </p:cNvSpPr>
          <p:nvPr>
            <p:ph idx="1"/>
          </p:nvPr>
        </p:nvSpPr>
        <p:spPr/>
        <p:txBody>
          <a:bodyPr>
            <a:normAutofit/>
          </a:bodyPr>
          <a:lstStyle/>
          <a:p>
            <a:pPr eaLnBrk="1" hangingPunct="1"/>
            <a:r>
              <a:rPr lang="en-US" sz="2000" dirty="0">
                <a:latin typeface="Cambria" panose="02040503050406030204" pitchFamily="18" charset="0"/>
                <a:ea typeface="Cambria" panose="02040503050406030204" pitchFamily="18" charset="0"/>
              </a:rPr>
              <a:t>You are familiar with the New Mexico 911 (NM911) Program</a:t>
            </a:r>
          </a:p>
          <a:p>
            <a:pPr eaLnBrk="1" hangingPunct="1"/>
            <a:r>
              <a:rPr lang="en-US" sz="2000" dirty="0">
                <a:latin typeface="Cambria" panose="02040503050406030204" pitchFamily="18" charset="0"/>
                <a:ea typeface="Cambria" panose="02040503050406030204" pitchFamily="18" charset="0"/>
              </a:rPr>
              <a:t>Your PSAP(s) have E9-1-1 and Wireless 9-1-1</a:t>
            </a:r>
          </a:p>
          <a:p>
            <a:pPr eaLnBrk="1" hangingPunct="1"/>
            <a:r>
              <a:rPr lang="en-US" sz="2000" dirty="0">
                <a:latin typeface="Cambria" panose="02040503050406030204" pitchFamily="18" charset="0"/>
                <a:ea typeface="Cambria" panose="02040503050406030204" pitchFamily="18" charset="0"/>
              </a:rPr>
              <a:t>An MSAG is already established in your PSAP(s), though it may or may not be up to date, accurate, or synchronized completely with GIS</a:t>
            </a:r>
          </a:p>
          <a:p>
            <a:pPr eaLnBrk="1" hangingPunct="1"/>
            <a:r>
              <a:rPr lang="en-US" sz="2000" dirty="0">
                <a:latin typeface="Cambria" panose="02040503050406030204" pitchFamily="18" charset="0"/>
                <a:ea typeface="Cambria" panose="02040503050406030204" pitchFamily="18" charset="0"/>
              </a:rPr>
              <a:t>You are familiar with GIS in some capacity, whether you are an editor or an end user of GIS products</a:t>
            </a:r>
          </a:p>
          <a:p>
            <a:pPr eaLnBrk="1" hangingPunct="1"/>
            <a:r>
              <a:rPr lang="en-US" sz="2000" dirty="0">
                <a:latin typeface="Cambria" panose="02040503050406030204" pitchFamily="18" charset="0"/>
                <a:ea typeface="Cambria" panose="02040503050406030204" pitchFamily="18" charset="0"/>
              </a:rPr>
              <a:t>You may or may not be familiar with 9-1-1, 9-1-1 terminology, or how GIS data is used in the current and Next Generation 9-1-1 environments</a:t>
            </a:r>
          </a:p>
          <a:p>
            <a:pPr eaLnBrk="1" hangingPunct="1">
              <a:buFont typeface="Wingdings 3" pitchFamily="18" charset="2"/>
              <a:buNone/>
            </a:pPr>
            <a:endParaRPr lang="en-US" sz="2000" dirty="0">
              <a:latin typeface="Cambria" panose="02040503050406030204" pitchFamily="18" charset="0"/>
              <a:ea typeface="Cambria" panose="02040503050406030204" pitchFamily="18" charset="0"/>
            </a:endParaRPr>
          </a:p>
          <a:p>
            <a:pPr eaLnBrk="1" hangingPunct="1"/>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634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Process/Work – Flow Examples</a:t>
            </a:r>
          </a:p>
        </p:txBody>
      </p:sp>
      <p:sp>
        <p:nvSpPr>
          <p:cNvPr id="28674" name="Content Placeholder 4"/>
          <p:cNvSpPr>
            <a:spLocks noGrp="1"/>
          </p:cNvSpPr>
          <p:nvPr>
            <p:ph idx="1"/>
          </p:nvPr>
        </p:nvSpPr>
        <p:spPr/>
        <p:txBody>
          <a:bodyPr/>
          <a:lstStyle/>
          <a:p>
            <a:pPr eaLnBrk="1" hangingPunct="1"/>
            <a:r>
              <a:rPr lang="en-US" dirty="0">
                <a:latin typeface="Cambria" panose="02040503050406030204" pitchFamily="18" charset="0"/>
                <a:ea typeface="Cambria" panose="02040503050406030204" pitchFamily="18" charset="0"/>
              </a:rPr>
              <a:t>Example 3:  State Highway Designations are Changed</a:t>
            </a:r>
          </a:p>
          <a:p>
            <a:pPr eaLnBrk="1" hangingPunct="1"/>
            <a:r>
              <a:rPr lang="en-US" dirty="0">
                <a:latin typeface="Cambria" panose="02040503050406030204" pitchFamily="18" charset="0"/>
                <a:ea typeface="Cambria" panose="02040503050406030204" pitchFamily="18" charset="0"/>
              </a:rPr>
              <a:t>Example 4:  Long private driveway to become a named private lane</a:t>
            </a:r>
          </a:p>
          <a:p>
            <a:pPr eaLnBrk="1" hangingPunct="1"/>
            <a:r>
              <a:rPr lang="en-US" dirty="0">
                <a:latin typeface="Cambria" panose="02040503050406030204" pitchFamily="18" charset="0"/>
                <a:ea typeface="Cambria" panose="02040503050406030204" pitchFamily="18" charset="0"/>
              </a:rPr>
              <a:t>Example 5:  County Road is “abandoned”</a:t>
            </a:r>
          </a:p>
          <a:p>
            <a:pPr eaLnBrk="1" hangingPunct="1"/>
            <a:r>
              <a:rPr lang="en-US" dirty="0">
                <a:latin typeface="Cambria" panose="02040503050406030204" pitchFamily="18" charset="0"/>
                <a:ea typeface="Cambria" panose="02040503050406030204" pitchFamily="18" charset="0"/>
              </a:rPr>
              <a:t>Example 6:  City incorporates formerly “rural” area</a:t>
            </a:r>
          </a:p>
          <a:p>
            <a:pPr eaLnBrk="1" hangingPunct="1"/>
            <a:r>
              <a:rPr lang="en-US" dirty="0">
                <a:latin typeface="Cambria" panose="02040503050406030204" pitchFamily="18" charset="0"/>
                <a:ea typeface="Cambria" panose="02040503050406030204" pitchFamily="18" charset="0"/>
              </a:rPr>
              <a:t>Example 7:  Road is re-routed or straightened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MSAG Updates: How?</a:t>
            </a:r>
          </a:p>
        </p:txBody>
      </p:sp>
      <p:sp>
        <p:nvSpPr>
          <p:cNvPr id="28674" name="Content Placeholder 4"/>
          <p:cNvSpPr>
            <a:spLocks noGrp="1"/>
          </p:cNvSpPr>
          <p:nvPr>
            <p:ph idx="1"/>
          </p:nvPr>
        </p:nvSpPr>
        <p:spPr>
          <a:xfrm>
            <a:off x="1202919" y="2011680"/>
            <a:ext cx="5807481" cy="4206240"/>
          </a:xfrm>
        </p:spPr>
        <p:txBody>
          <a:bodyPr/>
          <a:lstStyle/>
          <a:p>
            <a:pPr eaLnBrk="1" hangingPunct="1"/>
            <a:r>
              <a:rPr lang="en-US" dirty="0">
                <a:latin typeface="Cambria" panose="02040503050406030204" pitchFamily="18" charset="0"/>
                <a:ea typeface="Cambria" panose="02040503050406030204" pitchFamily="18" charset="0"/>
              </a:rPr>
              <a:t>Intrado Integrated User Portal (9-1-1 NET) Portal</a:t>
            </a:r>
          </a:p>
          <a:p>
            <a:pPr eaLnBrk="1" hangingPunct="1"/>
            <a:r>
              <a:rPr lang="en-US" dirty="0">
                <a:latin typeface="Cambria" panose="02040503050406030204" pitchFamily="18" charset="0"/>
                <a:ea typeface="Cambria" panose="02040503050406030204" pitchFamily="18" charset="0"/>
              </a:rPr>
              <a:t>You’re not changing the MSAG – you’re submitting a change which must be accepted by Intrado</a:t>
            </a:r>
          </a:p>
          <a:p>
            <a:pPr eaLnBrk="1" hangingPunct="1"/>
            <a:r>
              <a:rPr lang="en-US" dirty="0">
                <a:latin typeface="Cambria" panose="02040503050406030204" pitchFamily="18" charset="0"/>
                <a:ea typeface="Cambria" panose="02040503050406030204" pitchFamily="18" charset="0"/>
              </a:rPr>
              <a:t>Intrado then notifies you through the system if the change is accepted</a:t>
            </a:r>
          </a:p>
          <a:p>
            <a:pPr lvl="1"/>
            <a:r>
              <a:rPr lang="en-US" dirty="0">
                <a:highlight>
                  <a:srgbClr val="C0C0C0"/>
                </a:highlight>
                <a:latin typeface="Cambria" panose="02040503050406030204" pitchFamily="18" charset="0"/>
                <a:ea typeface="Cambria" panose="02040503050406030204" pitchFamily="18" charset="0"/>
              </a:rPr>
              <a:t>When accepted, you will receive a confirmation for the change request work order submitted</a:t>
            </a:r>
          </a:p>
          <a:p>
            <a:pPr eaLnBrk="1" hangingPunct="1"/>
            <a:r>
              <a:rPr lang="en-US" dirty="0">
                <a:latin typeface="Cambria" panose="02040503050406030204" pitchFamily="18" charset="0"/>
                <a:ea typeface="Cambria" panose="02040503050406030204" pitchFamily="18" charset="0"/>
              </a:rPr>
              <a:t>Unaccepted edits may need additional review and verification</a:t>
            </a:r>
          </a:p>
          <a:p>
            <a:pPr eaLnBrk="1" hangingPunct="1"/>
            <a:endParaRPr lang="en-US"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7162800" y="2362200"/>
            <a:ext cx="4360654" cy="2895600"/>
          </a:xfrm>
          <a:prstGeom prst="rect">
            <a:avLst/>
          </a:prstGeom>
        </p:spPr>
      </p:pic>
      <p:sp>
        <p:nvSpPr>
          <p:cNvPr id="3" name="TextBox 2"/>
          <p:cNvSpPr txBox="1"/>
          <p:nvPr/>
        </p:nvSpPr>
        <p:spPr>
          <a:xfrm>
            <a:off x="8609593" y="6172200"/>
            <a:ext cx="1467068" cy="261610"/>
          </a:xfrm>
          <a:prstGeom prst="rect">
            <a:avLst/>
          </a:prstGeom>
          <a:noFill/>
        </p:spPr>
        <p:txBody>
          <a:bodyPr wrap="none" rtlCol="0">
            <a:spAutoFit/>
          </a:bodyPr>
          <a:lstStyle/>
          <a:p>
            <a:r>
              <a:rPr lang="en-US" sz="1100" dirty="0">
                <a:latin typeface="Cambria" panose="02040503050406030204" pitchFamily="18" charset="0"/>
                <a:ea typeface="Cambria" panose="02040503050406030204" pitchFamily="18" charset="0"/>
              </a:rPr>
              <a:t>9-1-1net.intrado.com</a:t>
            </a:r>
          </a:p>
        </p:txBody>
      </p:sp>
      <p:pic>
        <p:nvPicPr>
          <p:cNvPr id="5" name="Picture 4"/>
          <p:cNvPicPr>
            <a:picLocks noChangeAspect="1"/>
          </p:cNvPicPr>
          <p:nvPr/>
        </p:nvPicPr>
        <p:blipFill>
          <a:blip r:embed="rId4"/>
          <a:stretch>
            <a:fillRect/>
          </a:stretch>
        </p:blipFill>
        <p:spPr>
          <a:xfrm>
            <a:off x="7473406" y="4876800"/>
            <a:ext cx="4566194" cy="116371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MSAG Updates: Tools/Functions</a:t>
            </a:r>
          </a:p>
        </p:txBody>
      </p:sp>
      <p:sp>
        <p:nvSpPr>
          <p:cNvPr id="28674" name="Content Placeholder 4"/>
          <p:cNvSpPr>
            <a:spLocks noGrp="1"/>
          </p:cNvSpPr>
          <p:nvPr>
            <p:ph idx="1"/>
          </p:nvPr>
        </p:nvSpPr>
        <p:spPr>
          <a:xfrm>
            <a:off x="1202919" y="2011680"/>
            <a:ext cx="5655081" cy="4206240"/>
          </a:xfrm>
        </p:spPr>
        <p:txBody>
          <a:bodyPr/>
          <a:lstStyle/>
          <a:p>
            <a:pPr eaLnBrk="1" hangingPunct="1"/>
            <a:r>
              <a:rPr lang="en-US" dirty="0">
                <a:latin typeface="Cambria" panose="02040503050406030204" pitchFamily="18" charset="0"/>
                <a:ea typeface="Cambria" panose="02040503050406030204" pitchFamily="18" charset="0"/>
              </a:rPr>
              <a:t>MSAG Tools</a:t>
            </a:r>
          </a:p>
          <a:p>
            <a:pPr lvl="1"/>
            <a:r>
              <a:rPr lang="en-US" dirty="0">
                <a:latin typeface="Cambria" panose="02040503050406030204" pitchFamily="18" charset="0"/>
                <a:ea typeface="Cambria" panose="02040503050406030204" pitchFamily="18" charset="0"/>
              </a:rPr>
              <a:t>MSAG Query</a:t>
            </a:r>
          </a:p>
          <a:p>
            <a:pPr lvl="1"/>
            <a:r>
              <a:rPr lang="en-US" dirty="0">
                <a:latin typeface="Cambria" panose="02040503050406030204" pitchFamily="18" charset="0"/>
                <a:ea typeface="Cambria" panose="02040503050406030204" pitchFamily="18" charset="0"/>
              </a:rPr>
              <a:t>MSAG Insert</a:t>
            </a:r>
          </a:p>
          <a:p>
            <a:pPr lvl="1"/>
            <a:r>
              <a:rPr lang="en-US" dirty="0">
                <a:latin typeface="Cambria" panose="02040503050406030204" pitchFamily="18" charset="0"/>
                <a:ea typeface="Cambria" panose="02040503050406030204" pitchFamily="18" charset="0"/>
              </a:rPr>
              <a:t>Query CR</a:t>
            </a:r>
          </a:p>
        </p:txBody>
      </p:sp>
      <p:pic>
        <p:nvPicPr>
          <p:cNvPr id="3" name="Picture 2"/>
          <p:cNvPicPr>
            <a:picLocks noChangeAspect="1"/>
          </p:cNvPicPr>
          <p:nvPr/>
        </p:nvPicPr>
        <p:blipFill>
          <a:blip r:embed="rId3"/>
          <a:stretch>
            <a:fillRect/>
          </a:stretch>
        </p:blipFill>
        <p:spPr>
          <a:xfrm>
            <a:off x="1202919" y="3810000"/>
            <a:ext cx="2047875" cy="1504950"/>
          </a:xfrm>
          <a:prstGeom prst="rect">
            <a:avLst/>
          </a:prstGeom>
        </p:spPr>
      </p:pic>
      <p:pic>
        <p:nvPicPr>
          <p:cNvPr id="6" name="Picture 5"/>
          <p:cNvPicPr>
            <a:picLocks noChangeAspect="1"/>
          </p:cNvPicPr>
          <p:nvPr/>
        </p:nvPicPr>
        <p:blipFill>
          <a:blip r:embed="rId4"/>
          <a:stretch>
            <a:fillRect/>
          </a:stretch>
        </p:blipFill>
        <p:spPr>
          <a:xfrm>
            <a:off x="4267200" y="1858511"/>
            <a:ext cx="7010400" cy="1677938"/>
          </a:xfrm>
          <a:prstGeom prst="rect">
            <a:avLst/>
          </a:prstGeom>
        </p:spPr>
      </p:pic>
      <p:pic>
        <p:nvPicPr>
          <p:cNvPr id="7" name="Picture 6"/>
          <p:cNvPicPr>
            <a:picLocks noChangeAspect="1"/>
          </p:cNvPicPr>
          <p:nvPr/>
        </p:nvPicPr>
        <p:blipFill>
          <a:blip r:embed="rId5"/>
          <a:stretch>
            <a:fillRect/>
          </a:stretch>
        </p:blipFill>
        <p:spPr>
          <a:xfrm>
            <a:off x="3753239" y="3505200"/>
            <a:ext cx="5314561" cy="1905000"/>
          </a:xfrm>
          <a:prstGeom prst="rect">
            <a:avLst/>
          </a:prstGeom>
        </p:spPr>
      </p:pic>
      <p:pic>
        <p:nvPicPr>
          <p:cNvPr id="8" name="Picture 7"/>
          <p:cNvPicPr>
            <a:picLocks noChangeAspect="1"/>
          </p:cNvPicPr>
          <p:nvPr/>
        </p:nvPicPr>
        <p:blipFill>
          <a:blip r:embed="rId6"/>
          <a:stretch>
            <a:fillRect/>
          </a:stretch>
        </p:blipFill>
        <p:spPr>
          <a:xfrm>
            <a:off x="4724400" y="5020271"/>
            <a:ext cx="6629400" cy="150701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9281" y="1724174"/>
            <a:ext cx="6676103" cy="3288934"/>
          </a:xfrm>
          <a:prstGeom prst="rect">
            <a:avLst/>
          </a:prstGeom>
        </p:spPr>
      </p:pic>
      <p:pic>
        <p:nvPicPr>
          <p:cNvPr id="5" name="Picture 4"/>
          <p:cNvPicPr>
            <a:picLocks noChangeAspect="1"/>
          </p:cNvPicPr>
          <p:nvPr/>
        </p:nvPicPr>
        <p:blipFill>
          <a:blip r:embed="rId3"/>
          <a:stretch>
            <a:fillRect/>
          </a:stretch>
        </p:blipFill>
        <p:spPr>
          <a:xfrm>
            <a:off x="152400" y="3733800"/>
            <a:ext cx="5265350" cy="2450097"/>
          </a:xfrm>
          <a:prstGeom prst="rect">
            <a:avLst/>
          </a:prstGeom>
        </p:spPr>
      </p:pic>
      <p:sp>
        <p:nvSpPr>
          <p:cNvPr id="6" name="TextBox 5"/>
          <p:cNvSpPr txBox="1"/>
          <p:nvPr/>
        </p:nvSpPr>
        <p:spPr>
          <a:xfrm>
            <a:off x="76200" y="3368641"/>
            <a:ext cx="1406795"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MSAG Insert</a:t>
            </a:r>
          </a:p>
        </p:txBody>
      </p:sp>
      <p:sp>
        <p:nvSpPr>
          <p:cNvPr id="7" name="TextBox 6"/>
          <p:cNvSpPr txBox="1"/>
          <p:nvPr/>
        </p:nvSpPr>
        <p:spPr>
          <a:xfrm>
            <a:off x="7848600" y="1137166"/>
            <a:ext cx="2410275"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Query Change Request</a:t>
            </a:r>
          </a:p>
        </p:txBody>
      </p:sp>
      <p:pic>
        <p:nvPicPr>
          <p:cNvPr id="8" name="Picture 7"/>
          <p:cNvPicPr>
            <a:picLocks noChangeAspect="1"/>
          </p:cNvPicPr>
          <p:nvPr/>
        </p:nvPicPr>
        <p:blipFill>
          <a:blip r:embed="rId4"/>
          <a:stretch>
            <a:fillRect/>
          </a:stretch>
        </p:blipFill>
        <p:spPr>
          <a:xfrm>
            <a:off x="145473" y="762000"/>
            <a:ext cx="5272277" cy="2209800"/>
          </a:xfrm>
          <a:prstGeom prst="rect">
            <a:avLst/>
          </a:prstGeom>
        </p:spPr>
      </p:pic>
      <p:sp>
        <p:nvSpPr>
          <p:cNvPr id="9" name="TextBox 8"/>
          <p:cNvSpPr txBox="1"/>
          <p:nvPr/>
        </p:nvSpPr>
        <p:spPr>
          <a:xfrm>
            <a:off x="61519" y="394755"/>
            <a:ext cx="1264129"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MSAG Split</a:t>
            </a:r>
          </a:p>
        </p:txBody>
      </p:sp>
    </p:spTree>
    <p:extLst>
      <p:ext uri="{BB962C8B-B14F-4D97-AF65-F5344CB8AC3E}">
        <p14:creationId xmlns:p14="http://schemas.microsoft.com/office/powerpoint/2010/main" val="1375835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04800"/>
            <a:ext cx="1943100" cy="1495425"/>
          </a:xfrm>
          <a:prstGeom prst="rect">
            <a:avLst/>
          </a:prstGeom>
        </p:spPr>
      </p:pic>
      <p:pic>
        <p:nvPicPr>
          <p:cNvPr id="3" name="Picture 2"/>
          <p:cNvPicPr>
            <a:picLocks noChangeAspect="1"/>
          </p:cNvPicPr>
          <p:nvPr/>
        </p:nvPicPr>
        <p:blipFill>
          <a:blip r:embed="rId3"/>
          <a:stretch>
            <a:fillRect/>
          </a:stretch>
        </p:blipFill>
        <p:spPr>
          <a:xfrm>
            <a:off x="2819400" y="214312"/>
            <a:ext cx="4847063" cy="1676400"/>
          </a:xfrm>
          <a:prstGeom prst="rect">
            <a:avLst/>
          </a:prstGeom>
        </p:spPr>
      </p:pic>
      <p:pic>
        <p:nvPicPr>
          <p:cNvPr id="4" name="Picture 3"/>
          <p:cNvPicPr>
            <a:picLocks noChangeAspect="1"/>
          </p:cNvPicPr>
          <p:nvPr/>
        </p:nvPicPr>
        <p:blipFill>
          <a:blip r:embed="rId4"/>
          <a:stretch>
            <a:fillRect/>
          </a:stretch>
        </p:blipFill>
        <p:spPr>
          <a:xfrm>
            <a:off x="685800" y="2028305"/>
            <a:ext cx="4837396" cy="4432875"/>
          </a:xfrm>
          <a:prstGeom prst="rect">
            <a:avLst/>
          </a:prstGeom>
        </p:spPr>
      </p:pic>
      <p:pic>
        <p:nvPicPr>
          <p:cNvPr id="5" name="Picture 4"/>
          <p:cNvPicPr>
            <a:picLocks noChangeAspect="1"/>
          </p:cNvPicPr>
          <p:nvPr/>
        </p:nvPicPr>
        <p:blipFill>
          <a:blip r:embed="rId5"/>
          <a:stretch>
            <a:fillRect/>
          </a:stretch>
        </p:blipFill>
        <p:spPr>
          <a:xfrm>
            <a:off x="5715000" y="2667000"/>
            <a:ext cx="5890391" cy="2895600"/>
          </a:xfrm>
          <a:prstGeom prst="rect">
            <a:avLst/>
          </a:prstGeom>
        </p:spPr>
      </p:pic>
    </p:spTree>
    <p:extLst>
      <p:ext uri="{BB962C8B-B14F-4D97-AF65-F5344CB8AC3E}">
        <p14:creationId xmlns:p14="http://schemas.microsoft.com/office/powerpoint/2010/main" val="2830011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04800"/>
            <a:ext cx="1933575" cy="1495425"/>
          </a:xfrm>
          <a:prstGeom prst="rect">
            <a:avLst/>
          </a:prstGeom>
        </p:spPr>
      </p:pic>
      <p:pic>
        <p:nvPicPr>
          <p:cNvPr id="3" name="Picture 2"/>
          <p:cNvPicPr>
            <a:picLocks noChangeAspect="1"/>
          </p:cNvPicPr>
          <p:nvPr/>
        </p:nvPicPr>
        <p:blipFill>
          <a:blip r:embed="rId3"/>
          <a:stretch>
            <a:fillRect/>
          </a:stretch>
        </p:blipFill>
        <p:spPr>
          <a:xfrm>
            <a:off x="3429000" y="533400"/>
            <a:ext cx="5810250" cy="1608771"/>
          </a:xfrm>
          <a:prstGeom prst="rect">
            <a:avLst/>
          </a:prstGeom>
        </p:spPr>
      </p:pic>
      <p:pic>
        <p:nvPicPr>
          <p:cNvPr id="4" name="Picture 3"/>
          <p:cNvPicPr>
            <a:picLocks noChangeAspect="1"/>
          </p:cNvPicPr>
          <p:nvPr/>
        </p:nvPicPr>
        <p:blipFill>
          <a:blip r:embed="rId4"/>
          <a:stretch>
            <a:fillRect/>
          </a:stretch>
        </p:blipFill>
        <p:spPr>
          <a:xfrm>
            <a:off x="4038600" y="2362200"/>
            <a:ext cx="6025965" cy="3581400"/>
          </a:xfrm>
          <a:prstGeom prst="rect">
            <a:avLst/>
          </a:prstGeom>
        </p:spPr>
      </p:pic>
    </p:spTree>
    <p:extLst>
      <p:ext uri="{BB962C8B-B14F-4D97-AF65-F5344CB8AC3E}">
        <p14:creationId xmlns:p14="http://schemas.microsoft.com/office/powerpoint/2010/main" val="2794320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9-1-1 NET: Request Status(</a:t>
            </a:r>
            <a:r>
              <a:rPr lang="en-US" dirty="0" err="1">
                <a:latin typeface="Cambria" panose="02040503050406030204" pitchFamily="18" charset="0"/>
                <a:ea typeface="Cambria" panose="02040503050406030204" pitchFamily="18" charset="0"/>
              </a:rPr>
              <a:t>es</a:t>
            </a:r>
            <a:r>
              <a:rPr lang="en-US" dirty="0">
                <a:latin typeface="Cambria" panose="02040503050406030204" pitchFamily="18" charset="0"/>
                <a:ea typeface="Cambria" panose="02040503050406030204" pitchFamily="18" charset="0"/>
              </a:rPr>
              <a:t>)</a:t>
            </a:r>
          </a:p>
        </p:txBody>
      </p:sp>
      <p:sp>
        <p:nvSpPr>
          <p:cNvPr id="3" name="Content Placeholder 2"/>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Active Request Statuses</a:t>
            </a:r>
          </a:p>
        </p:txBody>
      </p:sp>
      <p:sp>
        <p:nvSpPr>
          <p:cNvPr id="4" name="Content Placeholder 3"/>
          <p:cNvSpPr>
            <a:spLocks noGrp="1"/>
          </p:cNvSpPr>
          <p:nvPr>
            <p:ph sz="half" idx="2"/>
          </p:nvPr>
        </p:nvSpPr>
        <p:spPr/>
        <p:txBody>
          <a:bodyPr/>
          <a:lstStyle/>
          <a:p>
            <a:r>
              <a:rPr lang="en-US" dirty="0">
                <a:latin typeface="Cambria" panose="02040503050406030204" pitchFamily="18" charset="0"/>
                <a:ea typeface="Cambria" panose="02040503050406030204" pitchFamily="18" charset="0"/>
              </a:rPr>
              <a:t>Initiated</a:t>
            </a:r>
          </a:p>
          <a:p>
            <a:r>
              <a:rPr lang="en-US" dirty="0">
                <a:latin typeface="Cambria" panose="02040503050406030204" pitchFamily="18" charset="0"/>
                <a:ea typeface="Cambria" panose="02040503050406030204" pitchFamily="18" charset="0"/>
              </a:rPr>
              <a:t>Pending</a:t>
            </a:r>
          </a:p>
          <a:p>
            <a:r>
              <a:rPr lang="en-US" dirty="0">
                <a:latin typeface="Cambria" panose="02040503050406030204" pitchFamily="18" charset="0"/>
                <a:ea typeface="Cambria" panose="02040503050406030204" pitchFamily="18" charset="0"/>
              </a:rPr>
              <a:t>Referred</a:t>
            </a:r>
          </a:p>
          <a:p>
            <a:r>
              <a:rPr lang="en-US" dirty="0">
                <a:latin typeface="Cambria" panose="02040503050406030204" pitchFamily="18" charset="0"/>
                <a:ea typeface="Cambria" panose="02040503050406030204" pitchFamily="18" charset="0"/>
              </a:rPr>
              <a:t>Requested</a:t>
            </a:r>
          </a:p>
          <a:p>
            <a:r>
              <a:rPr lang="en-US" dirty="0">
                <a:latin typeface="Cambria" panose="02040503050406030204" pitchFamily="18" charset="0"/>
                <a:ea typeface="Cambria" panose="02040503050406030204" pitchFamily="18" charset="0"/>
              </a:rPr>
              <a:t>Suspended</a:t>
            </a:r>
          </a:p>
          <a:p>
            <a:r>
              <a:rPr lang="en-US" dirty="0">
                <a:latin typeface="Cambria" panose="02040503050406030204" pitchFamily="18" charset="0"/>
                <a:ea typeface="Cambria" panose="02040503050406030204" pitchFamily="18" charset="0"/>
              </a:rPr>
              <a:t>Updated</a:t>
            </a:r>
          </a:p>
          <a:p>
            <a:r>
              <a:rPr lang="en-US" dirty="0">
                <a:latin typeface="Cambria" panose="02040503050406030204" pitchFamily="18" charset="0"/>
                <a:ea typeface="Cambria" panose="02040503050406030204" pitchFamily="18" charset="0"/>
              </a:rPr>
              <a:t>Approved</a:t>
            </a:r>
          </a:p>
        </p:txBody>
      </p:sp>
      <p:sp>
        <p:nvSpPr>
          <p:cNvPr id="5" name="Text Placeholder 4"/>
          <p:cNvSpPr>
            <a:spLocks noGrp="1"/>
          </p:cNvSpPr>
          <p:nvPr>
            <p:ph type="body" sz="quarter" idx="3"/>
          </p:nvPr>
        </p:nvSpPr>
        <p:spPr/>
        <p:txBody>
          <a:bodyPr/>
          <a:lstStyle/>
          <a:p>
            <a:r>
              <a:rPr lang="en-US" dirty="0">
                <a:latin typeface="Cambria" panose="02040503050406030204" pitchFamily="18" charset="0"/>
                <a:ea typeface="Cambria" panose="02040503050406030204" pitchFamily="18" charset="0"/>
              </a:rPr>
              <a:t>Inactive Request Statuses</a:t>
            </a:r>
          </a:p>
        </p:txBody>
      </p:sp>
      <p:sp>
        <p:nvSpPr>
          <p:cNvPr id="6" name="Content Placeholder 5"/>
          <p:cNvSpPr>
            <a:spLocks noGrp="1"/>
          </p:cNvSpPr>
          <p:nvPr>
            <p:ph sz="quarter" idx="4"/>
          </p:nvPr>
        </p:nvSpPr>
        <p:spPr/>
        <p:txBody>
          <a:bodyPr/>
          <a:lstStyle/>
          <a:p>
            <a:r>
              <a:rPr lang="en-US" dirty="0">
                <a:latin typeface="Cambria" panose="02040503050406030204" pitchFamily="18" charset="0"/>
                <a:ea typeface="Cambria" panose="02040503050406030204" pitchFamily="18" charset="0"/>
              </a:rPr>
              <a:t>Completed</a:t>
            </a:r>
          </a:p>
          <a:p>
            <a:r>
              <a:rPr lang="en-US" dirty="0">
                <a:latin typeface="Cambria" panose="02040503050406030204" pitchFamily="18" charset="0"/>
                <a:ea typeface="Cambria" panose="02040503050406030204" pitchFamily="18" charset="0"/>
              </a:rPr>
              <a:t>Denied</a:t>
            </a:r>
          </a:p>
          <a:p>
            <a:r>
              <a:rPr lang="en-US" dirty="0">
                <a:latin typeface="Cambria" panose="02040503050406030204" pitchFamily="18" charset="0"/>
                <a:ea typeface="Cambria" panose="02040503050406030204" pitchFamily="18" charset="0"/>
              </a:rPr>
              <a:t>Rejected</a:t>
            </a:r>
          </a:p>
          <a:p>
            <a:r>
              <a:rPr lang="en-US" dirty="0">
                <a:latin typeface="Cambria" panose="02040503050406030204" pitchFamily="18" charset="0"/>
                <a:ea typeface="Cambria" panose="02040503050406030204" pitchFamily="18" charset="0"/>
              </a:rPr>
              <a:t>Archived</a:t>
            </a:r>
          </a:p>
        </p:txBody>
      </p:sp>
      <p:sp>
        <p:nvSpPr>
          <p:cNvPr id="7" name="TextBox 6"/>
          <p:cNvSpPr txBox="1"/>
          <p:nvPr/>
        </p:nvSpPr>
        <p:spPr>
          <a:xfrm>
            <a:off x="7010400" y="5334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10793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MSAG – Bad Data</a:t>
            </a:r>
          </a:p>
        </p:txBody>
      </p:sp>
      <p:sp>
        <p:nvSpPr>
          <p:cNvPr id="28674" name="Content Placeholder 4"/>
          <p:cNvSpPr>
            <a:spLocks noGrp="1"/>
          </p:cNvSpPr>
          <p:nvPr>
            <p:ph idx="1"/>
          </p:nvPr>
        </p:nvSpPr>
        <p:spPr/>
        <p:txBody>
          <a:bodyPr>
            <a:normAutofit/>
          </a:bodyPr>
          <a:lstStyle/>
          <a:p>
            <a:pPr eaLnBrk="1" hangingPunct="1"/>
            <a:r>
              <a:rPr lang="en-US" dirty="0">
                <a:latin typeface="Cambria" panose="02040503050406030204" pitchFamily="18" charset="0"/>
                <a:ea typeface="Cambria" panose="02040503050406030204" pitchFamily="18" charset="0"/>
              </a:rPr>
              <a:t>Bad MSAG data is caused from lack of knowledge, lack of process, personnel changes and even laziness</a:t>
            </a:r>
          </a:p>
          <a:p>
            <a:pPr eaLnBrk="1" hangingPunct="1"/>
            <a:r>
              <a:rPr lang="en-US" dirty="0">
                <a:latin typeface="Cambria" panose="02040503050406030204" pitchFamily="18" charset="0"/>
                <a:ea typeface="Cambria" panose="02040503050406030204" pitchFamily="18" charset="0"/>
              </a:rPr>
              <a:t>Bad data is often introduced when the 9-1-1 process begins as partial areas may not be addressed (entire Pueblos, for example, in Santa Fe or Sandoval counties)</a:t>
            </a:r>
          </a:p>
          <a:p>
            <a:r>
              <a:rPr lang="en-US" dirty="0">
                <a:latin typeface="Cambria" panose="02040503050406030204" pitchFamily="18" charset="0"/>
                <a:ea typeface="Cambria" panose="02040503050406030204" pitchFamily="18" charset="0"/>
              </a:rPr>
              <a:t>Catch-All – a record designed to catch and validate unaddressed areas</a:t>
            </a:r>
          </a:p>
          <a:p>
            <a:pPr lvl="1"/>
            <a:r>
              <a:rPr lang="en-US" dirty="0">
                <a:latin typeface="Cambria" panose="02040503050406030204" pitchFamily="18" charset="0"/>
                <a:ea typeface="Cambria" panose="02040503050406030204" pitchFamily="18" charset="0"/>
              </a:rPr>
              <a:t>Look for “Sandoval County 1-999999 or Picuris Pueblo 1-999999 or</a:t>
            </a:r>
          </a:p>
          <a:p>
            <a:pPr lvl="1"/>
            <a:r>
              <a:rPr lang="en-US" dirty="0">
                <a:latin typeface="Cambria" panose="02040503050406030204" pitchFamily="18" charset="0"/>
                <a:ea typeface="Cambria" panose="02040503050406030204" pitchFamily="18" charset="0"/>
              </a:rPr>
              <a:t>Rio Grande Subdivision 1 – 999999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MSAG – Bad Data</a:t>
            </a:r>
          </a:p>
        </p:txBody>
      </p:sp>
      <p:sp>
        <p:nvSpPr>
          <p:cNvPr id="28674" name="Content Placeholder 4"/>
          <p:cNvSpPr>
            <a:spLocks noGrp="1"/>
          </p:cNvSpPr>
          <p:nvPr>
            <p:ph idx="1"/>
          </p:nvPr>
        </p:nvSpPr>
        <p:spPr/>
        <p:txBody>
          <a:bodyPr>
            <a:normAutofit/>
          </a:bodyPr>
          <a:lstStyle/>
          <a:p>
            <a:r>
              <a:rPr lang="en-US" dirty="0">
                <a:latin typeface="Cambria" panose="02040503050406030204" pitchFamily="18" charset="0"/>
                <a:ea typeface="Cambria" panose="02040503050406030204" pitchFamily="18" charset="0"/>
              </a:rPr>
              <a:t>Spelling – alternate spellings for the same road with some TNs attached to one record and some TNs attached to the other – but they’re all the same road</a:t>
            </a:r>
          </a:p>
          <a:p>
            <a:pPr lvl="1"/>
            <a:r>
              <a:rPr lang="en-US" dirty="0" err="1">
                <a:latin typeface="Cambria" panose="02040503050406030204" pitchFamily="18" charset="0"/>
                <a:ea typeface="Cambria" panose="02040503050406030204" pitchFamily="18" charset="0"/>
              </a:rPr>
              <a:t>Greenbriar</a:t>
            </a:r>
            <a:r>
              <a:rPr lang="en-US" dirty="0">
                <a:latin typeface="Cambria" panose="02040503050406030204" pitchFamily="18" charset="0"/>
                <a:ea typeface="Cambria" panose="02040503050406030204" pitchFamily="18" charset="0"/>
              </a:rPr>
              <a:t> Rd</a:t>
            </a:r>
          </a:p>
          <a:p>
            <a:pPr lvl="1"/>
            <a:r>
              <a:rPr lang="en-US" dirty="0">
                <a:latin typeface="Cambria" panose="02040503050406030204" pitchFamily="18" charset="0"/>
                <a:ea typeface="Cambria" panose="02040503050406030204" pitchFamily="18" charset="0"/>
              </a:rPr>
              <a:t>Green Briar Rd</a:t>
            </a:r>
          </a:p>
          <a:p>
            <a:pPr lvl="1"/>
            <a:r>
              <a:rPr lang="en-US" dirty="0">
                <a:latin typeface="Cambria" panose="02040503050406030204" pitchFamily="18" charset="0"/>
                <a:ea typeface="Cambria" panose="02040503050406030204" pitchFamily="18" charset="0"/>
              </a:rPr>
              <a:t>Greene Briar Rd</a:t>
            </a:r>
          </a:p>
          <a:p>
            <a:pPr eaLnBrk="1" hangingPunct="1"/>
            <a:r>
              <a:rPr lang="en-US" dirty="0">
                <a:latin typeface="Cambria" panose="02040503050406030204" pitchFamily="18" charset="0"/>
                <a:ea typeface="Cambria" panose="02040503050406030204" pitchFamily="18" charset="0"/>
              </a:rPr>
              <a:t>Directionality – same road with different </a:t>
            </a:r>
            <a:r>
              <a:rPr lang="en-US" dirty="0" err="1">
                <a:latin typeface="Cambria" panose="02040503050406030204" pitchFamily="18" charset="0"/>
                <a:ea typeface="Cambria" panose="02040503050406030204" pitchFamily="18" charset="0"/>
              </a:rPr>
              <a:t>directionals</a:t>
            </a:r>
            <a:r>
              <a:rPr lang="en-US" dirty="0">
                <a:latin typeface="Cambria" panose="02040503050406030204" pitchFamily="18" charset="0"/>
                <a:ea typeface="Cambria" panose="02040503050406030204" pitchFamily="18" charset="0"/>
              </a:rPr>
              <a:t> or street types:</a:t>
            </a:r>
          </a:p>
          <a:p>
            <a:pPr lvl="1" eaLnBrk="1" hangingPunct="1"/>
            <a:r>
              <a:rPr lang="en-US" dirty="0">
                <a:latin typeface="Cambria" panose="02040503050406030204" pitchFamily="18" charset="0"/>
                <a:ea typeface="Cambria" panose="02040503050406030204" pitchFamily="18" charset="0"/>
              </a:rPr>
              <a:t>NW Anton Chico Rd</a:t>
            </a:r>
          </a:p>
          <a:p>
            <a:pPr lvl="1" eaLnBrk="1" hangingPunct="1"/>
            <a:r>
              <a:rPr lang="en-US" dirty="0">
                <a:latin typeface="Cambria" panose="02040503050406030204" pitchFamily="18" charset="0"/>
                <a:ea typeface="Cambria" panose="02040503050406030204" pitchFamily="18" charset="0"/>
              </a:rPr>
              <a:t>Anton Chico Rd NW</a:t>
            </a:r>
          </a:p>
          <a:p>
            <a:pPr lvl="1" eaLnBrk="1" hangingPunct="1"/>
            <a:r>
              <a:rPr lang="en-US" dirty="0">
                <a:latin typeface="Cambria" panose="02040503050406030204" pitchFamily="18" charset="0"/>
                <a:ea typeface="Cambria" panose="02040503050406030204" pitchFamily="18" charset="0"/>
              </a:rPr>
              <a:t>Anton Chico Rd</a:t>
            </a:r>
          </a:p>
          <a:p>
            <a:pPr lvl="1" eaLnBrk="1" hangingPunct="1"/>
            <a:r>
              <a:rPr lang="en-US" dirty="0">
                <a:latin typeface="Cambria" panose="02040503050406030204" pitchFamily="18" charset="0"/>
                <a:ea typeface="Cambria" panose="02040503050406030204" pitchFamily="18" charset="0"/>
              </a:rPr>
              <a:t>N Anton Chico Rd</a:t>
            </a:r>
          </a:p>
          <a:p>
            <a:pPr lvl="1" eaLnBrk="1" hangingPunct="1"/>
            <a:r>
              <a:rPr lang="en-US" dirty="0">
                <a:latin typeface="Cambria" panose="02040503050406030204" pitchFamily="18" charset="0"/>
                <a:ea typeface="Cambria" panose="02040503050406030204" pitchFamily="18" charset="0"/>
              </a:rPr>
              <a:t>N Anton Chico Rd</a:t>
            </a:r>
          </a:p>
          <a:p>
            <a:pPr lvl="1" eaLnBrk="1" hangingPunct="1">
              <a:buNone/>
            </a:pPr>
            <a:endParaRPr lang="en-US" dirty="0">
              <a:latin typeface="Cambria" panose="02040503050406030204" pitchFamily="18" charset="0"/>
              <a:ea typeface="Cambria" panose="02040503050406030204" pitchFamily="18" charset="0"/>
            </a:endParaRPr>
          </a:p>
          <a:p>
            <a:pPr lvl="1" eaLnBrk="1" hangingPunct="1">
              <a:buNone/>
            </a:pPr>
            <a:endParaRPr lang="en-US" dirty="0">
              <a:latin typeface="Cambria" panose="02040503050406030204" pitchFamily="18" charset="0"/>
              <a:ea typeface="Cambria" panose="02040503050406030204" pitchFamily="18" charset="0"/>
            </a:endParaRPr>
          </a:p>
          <a:p>
            <a:pPr lvl="1" eaLnBrk="1" hangingPunct="1">
              <a:buNone/>
            </a:pPr>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MSAG – Bad Data</a:t>
            </a:r>
          </a:p>
        </p:txBody>
      </p:sp>
      <p:sp>
        <p:nvSpPr>
          <p:cNvPr id="28674" name="Content Placeholder 4"/>
          <p:cNvSpPr>
            <a:spLocks noGrp="1"/>
          </p:cNvSpPr>
          <p:nvPr>
            <p:ph idx="1"/>
          </p:nvPr>
        </p:nvSpPr>
        <p:spPr/>
        <p:txBody>
          <a:bodyPr/>
          <a:lstStyle/>
          <a:p>
            <a:pPr eaLnBrk="1" hangingPunct="1"/>
            <a:r>
              <a:rPr lang="en-US" dirty="0">
                <a:latin typeface="Cambria" panose="02040503050406030204" pitchFamily="18" charset="0"/>
                <a:ea typeface="Cambria" panose="02040503050406030204" pitchFamily="18" charset="0"/>
              </a:rPr>
              <a:t>Overlapping Ranges with Different Communities</a:t>
            </a:r>
          </a:p>
          <a:p>
            <a:pPr lvl="1"/>
            <a:r>
              <a:rPr lang="en-US" dirty="0">
                <a:latin typeface="Cambria" panose="02040503050406030204" pitchFamily="18" charset="0"/>
                <a:ea typeface="Cambria" panose="02040503050406030204" pitchFamily="18" charset="0"/>
              </a:rPr>
              <a:t>Because ZIP communities make so little sense, you might see things like this</a:t>
            </a:r>
          </a:p>
          <a:p>
            <a:pPr lvl="2"/>
            <a:r>
              <a:rPr lang="en-US" dirty="0">
                <a:latin typeface="Cambria" panose="02040503050406030204" pitchFamily="18" charset="0"/>
                <a:ea typeface="Cambria" panose="02040503050406030204" pitchFamily="18" charset="0"/>
              </a:rPr>
              <a:t>State Highway 101 / 1 – 1799 / Bernalillo</a:t>
            </a:r>
          </a:p>
          <a:p>
            <a:pPr lvl="2"/>
            <a:r>
              <a:rPr lang="en-US" dirty="0">
                <a:latin typeface="Cambria" panose="02040503050406030204" pitchFamily="18" charset="0"/>
                <a:ea typeface="Cambria" panose="02040503050406030204" pitchFamily="18" charset="0"/>
              </a:rPr>
              <a:t>State Highway 101 / 1500 – 2399 / Corrales</a:t>
            </a:r>
          </a:p>
          <a:p>
            <a:pPr lvl="1"/>
            <a:r>
              <a:rPr lang="en-US" dirty="0">
                <a:latin typeface="Cambria" panose="02040503050406030204" pitchFamily="18" charset="0"/>
                <a:ea typeface="Cambria" panose="02040503050406030204" pitchFamily="18" charset="0"/>
              </a:rPr>
              <a:t>It’s the same road but there is not an agreement where one community stops and the next starts and it is allowable in the MSAG!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mbria" panose="02040503050406030204" pitchFamily="18" charset="0"/>
                <a:ea typeface="Cambria" panose="02040503050406030204" pitchFamily="18" charset="0"/>
              </a:rPr>
              <a:t>New Mexico 911 (NM911) Program</a:t>
            </a:r>
          </a:p>
        </p:txBody>
      </p:sp>
      <p:sp>
        <p:nvSpPr>
          <p:cNvPr id="3" name="Text Placeholder 2"/>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https://www.nmdfa.state.nm.us/local-government/nm-911-bureau/</a:t>
            </a:r>
          </a:p>
        </p:txBody>
      </p:sp>
      <p:pic>
        <p:nvPicPr>
          <p:cNvPr id="5" name="Picture 4">
            <a:extLst>
              <a:ext uri="{FF2B5EF4-FFF2-40B4-BE49-F238E27FC236}">
                <a16:creationId xmlns:a16="http://schemas.microsoft.com/office/drawing/2014/main" id="{5AB6D5B4-0709-4A4F-BC69-05D7FA9880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6557" y="4572000"/>
            <a:ext cx="1738886" cy="1924974"/>
          </a:xfrm>
          <a:prstGeom prst="rect">
            <a:avLst/>
          </a:prstGeom>
        </p:spPr>
      </p:pic>
    </p:spTree>
    <p:extLst>
      <p:ext uri="{BB962C8B-B14F-4D97-AF65-F5344CB8AC3E}">
        <p14:creationId xmlns:p14="http://schemas.microsoft.com/office/powerpoint/2010/main" val="3256167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MSAG Updates: Corrections</a:t>
            </a:r>
          </a:p>
        </p:txBody>
      </p:sp>
      <p:sp>
        <p:nvSpPr>
          <p:cNvPr id="28674" name="Content Placeholder 4"/>
          <p:cNvSpPr>
            <a:spLocks noGrp="1"/>
          </p:cNvSpPr>
          <p:nvPr>
            <p:ph idx="1"/>
          </p:nvPr>
        </p:nvSpPr>
        <p:spPr/>
        <p:txBody>
          <a:bodyPr>
            <a:normAutofit/>
          </a:bodyPr>
          <a:lstStyle/>
          <a:p>
            <a:r>
              <a:rPr lang="en-US" sz="2000" dirty="0">
                <a:latin typeface="Cambria" panose="02040503050406030204" pitchFamily="18" charset="0"/>
                <a:ea typeface="Cambria" panose="02040503050406030204" pitchFamily="18" charset="0"/>
              </a:rPr>
              <a:t>An MSAG record can’t be deleted if there are ALI records associated with it (tied to it)</a:t>
            </a:r>
          </a:p>
          <a:p>
            <a:r>
              <a:rPr lang="en-US" sz="2000" dirty="0">
                <a:latin typeface="Cambria" panose="02040503050406030204" pitchFamily="18" charset="0"/>
                <a:ea typeface="Cambria" panose="02040503050406030204" pitchFamily="18" charset="0"/>
              </a:rPr>
              <a:t>You must first query all the addresses (TNs) on the road you wish to delete and give them new addresses on a road that already exists in the MSAG before you can delete</a:t>
            </a:r>
          </a:p>
          <a:p>
            <a:r>
              <a:rPr lang="en-US" sz="2000" dirty="0">
                <a:latin typeface="Cambria" panose="02040503050406030204" pitchFamily="18" charset="0"/>
                <a:ea typeface="Cambria" panose="02040503050406030204" pitchFamily="18" charset="0"/>
              </a:rPr>
              <a:t>Sometimes, you’ll have to add that road in first</a:t>
            </a:r>
          </a:p>
          <a:p>
            <a:pPr eaLnBrk="1" hangingPunct="1"/>
            <a:r>
              <a:rPr lang="en-US" sz="2000" dirty="0">
                <a:latin typeface="Cambria" panose="02040503050406030204" pitchFamily="18" charset="0"/>
                <a:ea typeface="Cambria" panose="02040503050406030204" pitchFamily="18" charset="0"/>
              </a:rPr>
              <a:t>You must tell Intrado what to do with the addresses/TNs on the “wrong” road before deleting. Example: move all records on “</a:t>
            </a:r>
            <a:r>
              <a:rPr lang="en-US" sz="2000" dirty="0" err="1">
                <a:latin typeface="Cambria" panose="02040503050406030204" pitchFamily="18" charset="0"/>
                <a:ea typeface="Cambria" panose="02040503050406030204" pitchFamily="18" charset="0"/>
              </a:rPr>
              <a:t>Greenbriar</a:t>
            </a:r>
            <a:r>
              <a:rPr lang="en-US" sz="2000" dirty="0">
                <a:latin typeface="Cambria" panose="02040503050406030204" pitchFamily="18" charset="0"/>
                <a:ea typeface="Cambria" panose="02040503050406030204" pitchFamily="18" charset="0"/>
              </a:rPr>
              <a:t> Rd” to “Green Briar Rd” – but first be sure the “Green Briar Rd” record has the correct range)</a:t>
            </a:r>
          </a:p>
          <a:p>
            <a:pPr eaLnBrk="1" hangingPunct="1"/>
            <a:r>
              <a:rPr lang="en-US" sz="2000" dirty="0">
                <a:latin typeface="Cambria" panose="02040503050406030204" pitchFamily="18" charset="0"/>
                <a:ea typeface="Cambria" panose="02040503050406030204" pitchFamily="18" charset="0"/>
              </a:rPr>
              <a:t>And if Lumen is not the telephone company for the area being changed, you must first make the MSAG change with Intrado to add the correct road, then send address updates to the individual phone company. And the local phone company will need that MSAG change too!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Local Exchange Carrier (LECs) &amp; MSAG Updates</a:t>
            </a:r>
          </a:p>
        </p:txBody>
      </p:sp>
      <p:sp>
        <p:nvSpPr>
          <p:cNvPr id="28674" name="Content Placeholder 4"/>
          <p:cNvSpPr>
            <a:spLocks noGrp="1"/>
          </p:cNvSpPr>
          <p:nvPr>
            <p:ph idx="1"/>
          </p:nvPr>
        </p:nvSpPr>
        <p:spPr/>
        <p:txBody>
          <a:bodyPr>
            <a:normAutofit/>
          </a:bodyPr>
          <a:lstStyle/>
          <a:p>
            <a:pPr eaLnBrk="1" hangingPunct="1"/>
            <a:r>
              <a:rPr lang="en-US" sz="2000" dirty="0">
                <a:latin typeface="Cambria" panose="02040503050406030204" pitchFamily="18" charset="0"/>
                <a:ea typeface="Cambria" panose="02040503050406030204" pitchFamily="18" charset="0"/>
              </a:rPr>
              <a:t>While Lumen (formerly CenturyLink) holds the 9-1-1 Database contract for the state, and contracts with Intrado, there are a dozen or more other phone companies in New Mexico</a:t>
            </a:r>
          </a:p>
          <a:p>
            <a:pPr eaLnBrk="1" hangingPunct="1"/>
            <a:r>
              <a:rPr lang="en-US" sz="2000" dirty="0">
                <a:latin typeface="Cambria" panose="02040503050406030204" pitchFamily="18" charset="0"/>
                <a:ea typeface="Cambria" panose="02040503050406030204" pitchFamily="18" charset="0"/>
              </a:rPr>
              <a:t>Each maintains customer service records with valid 9-1-1 addresses</a:t>
            </a:r>
          </a:p>
          <a:p>
            <a:pPr eaLnBrk="1" hangingPunct="1"/>
            <a:r>
              <a:rPr lang="en-US" sz="2000" dirty="0">
                <a:latin typeface="Cambria" panose="02040503050406030204" pitchFamily="18" charset="0"/>
                <a:ea typeface="Cambria" panose="02040503050406030204" pitchFamily="18" charset="0"/>
              </a:rPr>
              <a:t>Every time one of those records changes, the local phone company updates its records with Intrado through an SOI (Service Order Input)</a:t>
            </a:r>
          </a:p>
          <a:p>
            <a:pPr eaLnBrk="1" hangingPunct="1"/>
            <a:r>
              <a:rPr lang="en-US" sz="2000" dirty="0">
                <a:latin typeface="Cambria" panose="02040503050406030204" pitchFamily="18" charset="0"/>
                <a:ea typeface="Cambria" panose="02040503050406030204" pitchFamily="18" charset="0"/>
              </a:rPr>
              <a:t>These are done every day, and pass all adds/changes/deletes in their systems to Intrado for the 9-1-1 database</a:t>
            </a:r>
          </a:p>
          <a:p>
            <a:pPr eaLnBrk="1" hangingPunct="1"/>
            <a:r>
              <a:rPr lang="en-US" sz="2000" dirty="0">
                <a:latin typeface="Cambria" panose="02040503050406030204" pitchFamily="18" charset="0"/>
                <a:ea typeface="Cambria" panose="02040503050406030204" pitchFamily="18" charset="0"/>
              </a:rPr>
              <a:t>Making a change with Intrado does not make a change with the local phone company. And their data will overwrite what’s in the 9-1-1 database, so must be accurate too!</a:t>
            </a:r>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701/709 Error Reports</a:t>
            </a:r>
          </a:p>
        </p:txBody>
      </p:sp>
      <p:sp>
        <p:nvSpPr>
          <p:cNvPr id="28674" name="Content Placeholder 4"/>
          <p:cNvSpPr>
            <a:spLocks noGrp="1"/>
          </p:cNvSpPr>
          <p:nvPr>
            <p:ph idx="1"/>
          </p:nvPr>
        </p:nvSpPr>
        <p:spPr/>
        <p:txBody>
          <a:bodyPr/>
          <a:lstStyle/>
          <a:p>
            <a:pPr eaLnBrk="1" hangingPunct="1"/>
            <a:r>
              <a:rPr lang="en-US" sz="2000" dirty="0">
                <a:latin typeface="Cambria" panose="02040503050406030204" pitchFamily="18" charset="0"/>
                <a:ea typeface="Cambria" panose="02040503050406030204" pitchFamily="18" charset="0"/>
              </a:rPr>
              <a:t>MSAG maintenance includes dealing with individual TNs that “fall out” and cannot be loaded into the system because they failed when matching the MSAG</a:t>
            </a:r>
          </a:p>
          <a:p>
            <a:pPr eaLnBrk="1" hangingPunct="1"/>
            <a:r>
              <a:rPr lang="en-US" sz="2000" dirty="0">
                <a:latin typeface="Cambria" panose="02040503050406030204" pitchFamily="18" charset="0"/>
                <a:ea typeface="Cambria" panose="02040503050406030204" pitchFamily="18" charset="0"/>
              </a:rPr>
              <a:t>The resident is supposed to give a valid 911 address when requesting service or a service change but not all phone companies enforce this</a:t>
            </a:r>
          </a:p>
          <a:p>
            <a:pPr eaLnBrk="1" hangingPunct="1"/>
            <a:r>
              <a:rPr lang="en-US" sz="2000" dirty="0">
                <a:latin typeface="Cambria" panose="02040503050406030204" pitchFamily="18" charset="0"/>
                <a:ea typeface="Cambria" panose="02040503050406030204" pitchFamily="18" charset="0"/>
              </a:rPr>
              <a:t>It is absolutely possible for a local phone company to give a resident or business service, accept their address, then load the address to Intrado and  have it “fall out” and become an error for you to resolve</a:t>
            </a:r>
          </a:p>
          <a:p>
            <a:r>
              <a:rPr lang="en-US" sz="2000" dirty="0">
                <a:latin typeface="Cambria" panose="02040503050406030204" pitchFamily="18" charset="0"/>
                <a:ea typeface="Cambria" panose="02040503050406030204" pitchFamily="18" charset="0"/>
              </a:rPr>
              <a:t>701/709 error report is provided by the local exchange carriers serving a PSAP area which details the phone numbers that were not successfully loaded into the 911 ALI database due to an MSAG or other error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a:latin typeface="Cambria" panose="02040503050406030204" pitchFamily="18" charset="0"/>
                <a:ea typeface="Cambria" panose="02040503050406030204" pitchFamily="18" charset="0"/>
              </a:rPr>
              <a:t>701/709 Errors</a:t>
            </a:r>
          </a:p>
        </p:txBody>
      </p:sp>
      <p:sp>
        <p:nvSpPr>
          <p:cNvPr id="7" name="Content Placeholder 4"/>
          <p:cNvSpPr>
            <a:spLocks noGrp="1"/>
          </p:cNvSpPr>
          <p:nvPr>
            <p:ph idx="1"/>
          </p:nvPr>
        </p:nvSpPr>
        <p:spPr/>
        <p:txBody>
          <a:bodyPr/>
          <a:lstStyle/>
          <a:p>
            <a:pPr eaLnBrk="1" hangingPunct="1"/>
            <a:r>
              <a:rPr lang="en-US" dirty="0">
                <a:latin typeface="Cambria" panose="02040503050406030204" pitchFamily="18" charset="0"/>
                <a:ea typeface="Cambria" panose="02040503050406030204" pitchFamily="18" charset="0"/>
              </a:rPr>
              <a:t>“701” indicates that the house number not in MSAG record</a:t>
            </a:r>
          </a:p>
          <a:p>
            <a:pPr eaLnBrk="1" hangingPunct="1"/>
            <a:r>
              <a:rPr lang="en-US" dirty="0">
                <a:latin typeface="Cambria" panose="02040503050406030204" pitchFamily="18" charset="0"/>
                <a:ea typeface="Cambria" panose="02040503050406030204" pitchFamily="18" charset="0"/>
              </a:rPr>
              <a:t>“709” indicates that the street not found in the MSAG</a:t>
            </a:r>
          </a:p>
          <a:p>
            <a:r>
              <a:rPr lang="en-US" dirty="0">
                <a:latin typeface="Cambria" panose="02040503050406030204" pitchFamily="18" charset="0"/>
                <a:ea typeface="Cambria" panose="02040503050406030204" pitchFamily="18" charset="0"/>
              </a:rPr>
              <a:t>For errors from telephone numbers in Lumen franchise area:  errors are reported through 9-1-1 NET. Lumen contracts with Intrado for this service.</a:t>
            </a:r>
          </a:p>
          <a:p>
            <a:r>
              <a:rPr lang="en-US" dirty="0">
                <a:latin typeface="Cambria" panose="02040503050406030204" pitchFamily="18" charset="0"/>
                <a:ea typeface="Cambria" panose="02040503050406030204" pitchFamily="18" charset="0"/>
              </a:rPr>
              <a:t>For errors from telephone numbers in other LECs:  a representative from each phone company should contact the MSAG Coordinator to report and resolve the error.  Many use telephone or e-mail.</a:t>
            </a:r>
          </a:p>
          <a:p>
            <a:pPr eaLnBrk="1" hangingPunct="1"/>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latin typeface="Cambria" panose="02040503050406030204" pitchFamily="18" charset="0"/>
                <a:ea typeface="Cambria" panose="02040503050406030204" pitchFamily="18" charset="0"/>
              </a:rPr>
              <a:t>701 errors</a:t>
            </a:r>
          </a:p>
          <a:p>
            <a:r>
              <a:rPr lang="en-US" dirty="0">
                <a:latin typeface="Cambria" panose="02040503050406030204" pitchFamily="18" charset="0"/>
                <a:ea typeface="Cambria" panose="02040503050406030204" pitchFamily="18" charset="0"/>
              </a:rPr>
              <a:t>Verify that the house number is correct by working with appropriate addressing authority (city/county). Check the correct house number against the MSAG to assure it is in range and provide the corrected information to the local exchange carrier</a:t>
            </a:r>
          </a:p>
          <a:p>
            <a:r>
              <a:rPr lang="en-US" dirty="0">
                <a:latin typeface="Cambria" panose="02040503050406030204" pitchFamily="18" charset="0"/>
                <a:ea typeface="Cambria" panose="02040503050406030204" pitchFamily="18" charset="0"/>
              </a:rPr>
              <a:t>If the house number on the error report is correct, modify the address range in the MSAG to accommodate the error record</a:t>
            </a:r>
          </a:p>
          <a:p>
            <a:r>
              <a:rPr lang="en-US" dirty="0">
                <a:latin typeface="Cambria" panose="02040503050406030204" pitchFamily="18" charset="0"/>
                <a:ea typeface="Cambria" panose="02040503050406030204" pitchFamily="18" charset="0"/>
              </a:rPr>
              <a:t>MSAG changes must be made through 9-1-1 NET even if they are made to correct errors in other telephone company’s franchise areas</a:t>
            </a:r>
          </a:p>
        </p:txBody>
      </p:sp>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701/709 error Corrections</a:t>
            </a:r>
          </a:p>
        </p:txBody>
      </p:sp>
    </p:spTree>
    <p:extLst>
      <p:ext uri="{BB962C8B-B14F-4D97-AF65-F5344CB8AC3E}">
        <p14:creationId xmlns:p14="http://schemas.microsoft.com/office/powerpoint/2010/main" val="1442856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Example: 701 Corrections</a:t>
            </a:r>
          </a:p>
        </p:txBody>
      </p:sp>
      <p:sp>
        <p:nvSpPr>
          <p:cNvPr id="5" name="Text Placeholder 4"/>
          <p:cNvSpPr>
            <a:spLocks noGrp="1"/>
          </p:cNvSpPr>
          <p:nvPr>
            <p:ph type="body" idx="1"/>
          </p:nvPr>
        </p:nvSpPr>
        <p:spPr/>
        <p:txBody>
          <a:bodyPr/>
          <a:lstStyle/>
          <a:p>
            <a:r>
              <a:rPr lang="en-US" sz="2000">
                <a:latin typeface="Cambria" panose="02040503050406030204" pitchFamily="18" charset="0"/>
                <a:ea typeface="Cambria" panose="02040503050406030204" pitchFamily="18" charset="0"/>
              </a:rPr>
              <a:t>601 Cottonwood St</a:t>
            </a:r>
            <a:endParaRPr lang="en-US" sz="2000" dirty="0">
              <a:latin typeface="Cambria" panose="02040503050406030204" pitchFamily="18" charset="0"/>
              <a:ea typeface="Cambria" panose="02040503050406030204" pitchFamily="18" charset="0"/>
            </a:endParaRPr>
          </a:p>
        </p:txBody>
      </p:sp>
      <p:sp>
        <p:nvSpPr>
          <p:cNvPr id="6" name="Content Placeholder 5"/>
          <p:cNvSpPr>
            <a:spLocks noGrp="1"/>
          </p:cNvSpPr>
          <p:nvPr>
            <p:ph sz="half" idx="2"/>
          </p:nvPr>
        </p:nvSpPr>
        <p:spPr/>
        <p:txBody>
          <a:bodyPr>
            <a:normAutofit lnSpcReduction="10000"/>
          </a:bodyPr>
          <a:lstStyle/>
          <a:p>
            <a:pPr marL="457200" indent="-457200">
              <a:buFont typeface="+mj-lt"/>
              <a:buAutoNum type="arabicPeriod"/>
            </a:pPr>
            <a:r>
              <a:rPr lang="en-US" dirty="0">
                <a:latin typeface="Cambria" panose="02040503050406030204" pitchFamily="18" charset="0"/>
                <a:ea typeface="Cambria" panose="02040503050406030204" pitchFamily="18" charset="0"/>
              </a:rPr>
              <a:t>Check MSAG:</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Cottonwood St     100   599   B</a:t>
            </a:r>
          </a:p>
          <a:p>
            <a:pPr marL="457200" indent="-457200">
              <a:buFont typeface="+mj-lt"/>
              <a:buAutoNum type="arabicPeriod"/>
            </a:pPr>
            <a:r>
              <a:rPr lang="en-US" dirty="0">
                <a:latin typeface="Cambria" panose="02040503050406030204" pitchFamily="18" charset="0"/>
                <a:ea typeface="Cambria" panose="02040503050406030204" pitchFamily="18" charset="0"/>
              </a:rPr>
              <a:t>Contact addressing authority and verify that 601 Cottonwood St is a valid address</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Yes, two homes have been added to the end of the block and given the addresses 600 &amp; 601. No new homes will be added after these two</a:t>
            </a:r>
          </a:p>
          <a:p>
            <a:pPr marL="457200" indent="-457200">
              <a:buFont typeface="+mj-lt"/>
              <a:buAutoNum type="arabicPeriod"/>
            </a:pPr>
            <a:r>
              <a:rPr lang="en-US" dirty="0">
                <a:latin typeface="Cambria" panose="02040503050406030204" pitchFamily="18" charset="0"/>
                <a:ea typeface="Cambria" panose="02040503050406030204" pitchFamily="18" charset="0"/>
              </a:rPr>
              <a:t>Update MSAG through 911NET</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Extend range on Cottonwood St to “601”</a:t>
            </a:r>
          </a:p>
        </p:txBody>
      </p:sp>
      <p:sp>
        <p:nvSpPr>
          <p:cNvPr id="7" name="Text Placeholder 6"/>
          <p:cNvSpPr>
            <a:spLocks noGrp="1"/>
          </p:cNvSpPr>
          <p:nvPr>
            <p:ph type="body" sz="quarter" idx="3"/>
          </p:nvPr>
        </p:nvSpPr>
        <p:spPr/>
        <p:txBody>
          <a:bodyPr/>
          <a:lstStyle/>
          <a:p>
            <a:r>
              <a:rPr lang="en-US" dirty="0">
                <a:latin typeface="Cambria" panose="02040503050406030204" pitchFamily="18" charset="0"/>
                <a:ea typeface="Cambria" panose="02040503050406030204" pitchFamily="18" charset="0"/>
              </a:rPr>
              <a:t>1620 Arroyo </a:t>
            </a:r>
            <a:r>
              <a:rPr lang="en-US" dirty="0" err="1">
                <a:latin typeface="Cambria" panose="02040503050406030204" pitchFamily="18" charset="0"/>
                <a:ea typeface="Cambria" panose="02040503050406030204" pitchFamily="18" charset="0"/>
              </a:rPr>
              <a:t>Seco</a:t>
            </a:r>
            <a:r>
              <a:rPr lang="en-US" dirty="0">
                <a:latin typeface="Cambria" panose="02040503050406030204" pitchFamily="18" charset="0"/>
                <a:ea typeface="Cambria" panose="02040503050406030204" pitchFamily="18" charset="0"/>
              </a:rPr>
              <a:t> Rd</a:t>
            </a:r>
          </a:p>
        </p:txBody>
      </p:sp>
      <p:sp>
        <p:nvSpPr>
          <p:cNvPr id="8" name="Content Placeholder 7"/>
          <p:cNvSpPr>
            <a:spLocks noGrp="1"/>
          </p:cNvSpPr>
          <p:nvPr>
            <p:ph sz="quarter" idx="4"/>
          </p:nvPr>
        </p:nvSpPr>
        <p:spPr/>
        <p:txBody>
          <a:bodyPr>
            <a:normAutofit fontScale="92500" lnSpcReduction="10000"/>
          </a:bodyPr>
          <a:lstStyle/>
          <a:p>
            <a:pPr marL="457200" indent="-457200">
              <a:buFont typeface="+mj-lt"/>
              <a:buAutoNum type="arabicPeriod"/>
            </a:pPr>
            <a:r>
              <a:rPr lang="en-US" dirty="0">
                <a:latin typeface="Cambria" panose="02040503050406030204" pitchFamily="18" charset="0"/>
                <a:ea typeface="Cambria" panose="02040503050406030204" pitchFamily="18" charset="0"/>
              </a:rPr>
              <a:t>Check MSAG:</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Arroyo </a:t>
            </a:r>
            <a:r>
              <a:rPr lang="en-US" dirty="0" err="1">
                <a:latin typeface="Cambria" panose="02040503050406030204" pitchFamily="18" charset="0"/>
                <a:ea typeface="Cambria" panose="02040503050406030204" pitchFamily="18" charset="0"/>
              </a:rPr>
              <a:t>Seco</a:t>
            </a:r>
            <a:r>
              <a:rPr lang="en-US" dirty="0">
                <a:latin typeface="Cambria" panose="02040503050406030204" pitchFamily="18" charset="0"/>
                <a:ea typeface="Cambria" panose="02040503050406030204" pitchFamily="18" charset="0"/>
              </a:rPr>
              <a:t> Rd  1   1610   B</a:t>
            </a:r>
          </a:p>
          <a:p>
            <a:pPr marL="457200" indent="-457200">
              <a:buFont typeface="+mj-lt"/>
              <a:buAutoNum type="arabicPeriod"/>
            </a:pPr>
            <a:r>
              <a:rPr lang="en-US" dirty="0">
                <a:latin typeface="Cambria" panose="02040503050406030204" pitchFamily="18" charset="0"/>
                <a:ea typeface="Cambria" panose="02040503050406030204" pitchFamily="18" charset="0"/>
              </a:rPr>
              <a:t>Contact addressing authority and verify that 1620 Arroyo </a:t>
            </a:r>
            <a:r>
              <a:rPr lang="en-US" dirty="0" err="1">
                <a:latin typeface="Cambria" panose="02040503050406030204" pitchFamily="18" charset="0"/>
                <a:ea typeface="Cambria" panose="02040503050406030204" pitchFamily="18" charset="0"/>
              </a:rPr>
              <a:t>Seco</a:t>
            </a:r>
            <a:r>
              <a:rPr lang="en-US" dirty="0">
                <a:latin typeface="Cambria" panose="02040503050406030204" pitchFamily="18" charset="0"/>
                <a:ea typeface="Cambria" panose="02040503050406030204" pitchFamily="18" charset="0"/>
              </a:rPr>
              <a:t> Rd is a valid address</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No, Addressing Authority has not issued that address.  However, 1602 was recently issued.  Verify that customer name and other information is correct for that new address.</a:t>
            </a:r>
          </a:p>
          <a:p>
            <a:pPr marL="457200" indent="-457200">
              <a:buFont typeface="+mj-lt"/>
              <a:buAutoNum type="arabicPeriod"/>
            </a:pPr>
            <a:r>
              <a:rPr lang="en-US" dirty="0">
                <a:latin typeface="Cambria" panose="02040503050406030204" pitchFamily="18" charset="0"/>
                <a:ea typeface="Cambria" panose="02040503050406030204" pitchFamily="18" charset="0"/>
              </a:rPr>
              <a:t>Correct Address and Return to LEC</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Record should be changed to “1602 Arroyo </a:t>
            </a:r>
            <a:r>
              <a:rPr lang="en-US" dirty="0" err="1">
                <a:latin typeface="Cambria" panose="02040503050406030204" pitchFamily="18" charset="0"/>
                <a:ea typeface="Cambria" panose="02040503050406030204" pitchFamily="18" charset="0"/>
              </a:rPr>
              <a:t>Seco</a:t>
            </a:r>
            <a:r>
              <a:rPr lang="en-US" dirty="0">
                <a:latin typeface="Cambria" panose="02040503050406030204" pitchFamily="18" charset="0"/>
                <a:ea typeface="Cambria" panose="02040503050406030204" pitchFamily="18" charset="0"/>
              </a:rPr>
              <a:t> Rd”</a:t>
            </a:r>
          </a:p>
        </p:txBody>
      </p:sp>
    </p:spTree>
    <p:extLst>
      <p:ext uri="{BB962C8B-B14F-4D97-AF65-F5344CB8AC3E}">
        <p14:creationId xmlns:p14="http://schemas.microsoft.com/office/powerpoint/2010/main" val="609322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latin typeface="Cambria" panose="02040503050406030204" pitchFamily="18" charset="0"/>
                <a:ea typeface="Cambria" panose="02040503050406030204" pitchFamily="18" charset="0"/>
              </a:rPr>
              <a:t>709 errors</a:t>
            </a:r>
          </a:p>
          <a:p>
            <a:r>
              <a:rPr lang="en-US" dirty="0">
                <a:latin typeface="Cambria" panose="02040503050406030204" pitchFamily="18" charset="0"/>
                <a:ea typeface="Cambria" panose="02040503050406030204" pitchFamily="18" charset="0"/>
              </a:rPr>
              <a:t>Check the road name in the error record against the MSAG to determine if it is simply misspelled. If the road name is misspelled, submit the correction back to the appropriate local exchange provider. This does not require an MSAG update</a:t>
            </a:r>
          </a:p>
          <a:p>
            <a:r>
              <a:rPr lang="en-US" dirty="0">
                <a:latin typeface="Cambria" panose="02040503050406030204" pitchFamily="18" charset="0"/>
                <a:ea typeface="Cambria" panose="02040503050406030204" pitchFamily="18" charset="0"/>
              </a:rPr>
              <a:t>If the road name is not simply misspelled, consult with the appropriate addressing authority to verify the address. If the base road name if valid, check directional and street type (suffix).</a:t>
            </a:r>
          </a:p>
          <a:p>
            <a:r>
              <a:rPr lang="en-US" dirty="0">
                <a:latin typeface="Cambria" panose="02040503050406030204" pitchFamily="18" charset="0"/>
                <a:ea typeface="Cambria" panose="02040503050406030204" pitchFamily="18" charset="0"/>
              </a:rPr>
              <a:t>If the road name in the error record is valid but is not yet in the MSAG, verify the spelling, range, community and ESN and submit an MSAG update using 911NET</a:t>
            </a:r>
          </a:p>
        </p:txBody>
      </p:sp>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701/709 error Corrections</a:t>
            </a:r>
          </a:p>
        </p:txBody>
      </p:sp>
    </p:spTree>
    <p:extLst>
      <p:ext uri="{BB962C8B-B14F-4D97-AF65-F5344CB8AC3E}">
        <p14:creationId xmlns:p14="http://schemas.microsoft.com/office/powerpoint/2010/main" val="2905359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Examples:  709 Corrections</a:t>
            </a:r>
          </a:p>
        </p:txBody>
      </p:sp>
      <p:sp>
        <p:nvSpPr>
          <p:cNvPr id="6" name="Text Placeholder 5"/>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811 </a:t>
            </a:r>
            <a:r>
              <a:rPr lang="en-US" dirty="0" err="1">
                <a:latin typeface="Cambria" panose="02040503050406030204" pitchFamily="18" charset="0"/>
                <a:ea typeface="Cambria" panose="02040503050406030204" pitchFamily="18" charset="0"/>
              </a:rPr>
              <a:t>Chamayo</a:t>
            </a:r>
            <a:r>
              <a:rPr lang="en-US" dirty="0">
                <a:latin typeface="Cambria" panose="02040503050406030204" pitchFamily="18" charset="0"/>
                <a:ea typeface="Cambria" panose="02040503050406030204" pitchFamily="18" charset="0"/>
              </a:rPr>
              <a:t> Rd</a:t>
            </a:r>
          </a:p>
        </p:txBody>
      </p:sp>
      <p:sp>
        <p:nvSpPr>
          <p:cNvPr id="7" name="Content Placeholder 6"/>
          <p:cNvSpPr>
            <a:spLocks noGrp="1"/>
          </p:cNvSpPr>
          <p:nvPr>
            <p:ph sz="half" idx="2"/>
          </p:nvPr>
        </p:nvSpPr>
        <p:spPr/>
        <p:txBody>
          <a:bodyPr/>
          <a:lstStyle/>
          <a:p>
            <a:pPr marL="457200" indent="-457200">
              <a:buFont typeface="+mj-lt"/>
              <a:buAutoNum type="arabicPeriod"/>
            </a:pPr>
            <a:r>
              <a:rPr lang="en-US" dirty="0">
                <a:latin typeface="Cambria" panose="02040503050406030204" pitchFamily="18" charset="0"/>
                <a:ea typeface="Cambria" panose="02040503050406030204" pitchFamily="18" charset="0"/>
              </a:rPr>
              <a:t>Check MSAG for Road Name</a:t>
            </a:r>
          </a:p>
          <a:p>
            <a:pPr lvl="2">
              <a:buFont typeface="Wingdings" panose="05000000000000000000" pitchFamily="2" charset="2"/>
              <a:buChar char="§"/>
            </a:pPr>
            <a:r>
              <a:rPr lang="en-US" i="1" dirty="0">
                <a:latin typeface="Cambria" panose="02040503050406030204" pitchFamily="18" charset="0"/>
                <a:ea typeface="Cambria" panose="02040503050406030204" pitchFamily="18" charset="0"/>
              </a:rPr>
              <a:t>Chimayo Rd     1   899   B</a:t>
            </a:r>
          </a:p>
          <a:p>
            <a:pPr marL="457200" indent="-457200">
              <a:buFont typeface="+mj-lt"/>
              <a:buAutoNum type="arabicPeriod"/>
            </a:pPr>
            <a:r>
              <a:rPr lang="en-US" dirty="0">
                <a:latin typeface="Cambria" panose="02040503050406030204" pitchFamily="18" charset="0"/>
                <a:ea typeface="Cambria" panose="02040503050406030204" pitchFamily="18" charset="0"/>
              </a:rPr>
              <a:t> The road name is misspelled.</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Correct spelling in error record and return to LEC.</a:t>
            </a:r>
          </a:p>
        </p:txBody>
      </p:sp>
      <p:sp>
        <p:nvSpPr>
          <p:cNvPr id="8" name="Text Placeholder 7"/>
          <p:cNvSpPr>
            <a:spLocks noGrp="1"/>
          </p:cNvSpPr>
          <p:nvPr>
            <p:ph type="body" sz="quarter" idx="3"/>
          </p:nvPr>
        </p:nvSpPr>
        <p:spPr/>
        <p:txBody>
          <a:bodyPr/>
          <a:lstStyle/>
          <a:p>
            <a:pPr marL="365760" indent="-256032">
              <a:spcAft>
                <a:spcPts val="0"/>
              </a:spcAft>
              <a:defRPr/>
            </a:pPr>
            <a:r>
              <a:rPr lang="en-US">
                <a:latin typeface="Cambria" panose="02040503050406030204" pitchFamily="18" charset="0"/>
                <a:ea typeface="Cambria" panose="02040503050406030204" pitchFamily="18" charset="0"/>
              </a:rPr>
              <a:t>94 Mendoza Rd</a:t>
            </a:r>
            <a:endParaRPr lang="en-US" dirty="0">
              <a:latin typeface="Cambria" panose="02040503050406030204" pitchFamily="18" charset="0"/>
              <a:ea typeface="Cambria" panose="02040503050406030204" pitchFamily="18" charset="0"/>
            </a:endParaRPr>
          </a:p>
        </p:txBody>
      </p:sp>
      <p:sp>
        <p:nvSpPr>
          <p:cNvPr id="9" name="Content Placeholder 8"/>
          <p:cNvSpPr>
            <a:spLocks noGrp="1"/>
          </p:cNvSpPr>
          <p:nvPr>
            <p:ph sz="quarter" idx="4"/>
          </p:nvPr>
        </p:nvSpPr>
        <p:spPr/>
        <p:txBody>
          <a:bodyPr>
            <a:normAutofit fontScale="92500"/>
          </a:bodyPr>
          <a:lstStyle/>
          <a:p>
            <a:pPr marL="457200" indent="-457200">
              <a:buFont typeface="+mj-lt"/>
              <a:buAutoNum type="arabicPeriod"/>
            </a:pPr>
            <a:r>
              <a:rPr lang="en-US" dirty="0">
                <a:latin typeface="Cambria" panose="02040503050406030204" pitchFamily="18" charset="0"/>
                <a:ea typeface="Cambria" panose="02040503050406030204" pitchFamily="18" charset="0"/>
              </a:rPr>
              <a:t>Check MSAG for Similar Spelling</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Road name not misspelled—no “</a:t>
            </a:r>
            <a:r>
              <a:rPr lang="en-US" dirty="0" err="1">
                <a:latin typeface="Cambria" panose="02040503050406030204" pitchFamily="18" charset="0"/>
                <a:ea typeface="Cambria" panose="02040503050406030204" pitchFamily="18" charset="0"/>
              </a:rPr>
              <a:t>Mendosa</a:t>
            </a:r>
            <a:r>
              <a:rPr lang="en-US" dirty="0">
                <a:latin typeface="Cambria" panose="02040503050406030204" pitchFamily="18" charset="0"/>
                <a:ea typeface="Cambria" panose="02040503050406030204" pitchFamily="18" charset="0"/>
              </a:rPr>
              <a:t>,” for example</a:t>
            </a:r>
          </a:p>
          <a:p>
            <a:pPr marL="457200" indent="-457200">
              <a:buFont typeface="+mj-lt"/>
              <a:buAutoNum type="arabicPeriod"/>
            </a:pPr>
            <a:r>
              <a:rPr lang="en-US" dirty="0">
                <a:latin typeface="Cambria" panose="02040503050406030204" pitchFamily="18" charset="0"/>
                <a:ea typeface="Cambria" panose="02040503050406030204" pitchFamily="18" charset="0"/>
              </a:rPr>
              <a:t>Check MSAG for similar Road Names</a:t>
            </a:r>
          </a:p>
          <a:p>
            <a:pPr lvl="2">
              <a:buFont typeface="Wingdings" panose="05000000000000000000" pitchFamily="2" charset="2"/>
              <a:buChar char="§"/>
            </a:pPr>
            <a:r>
              <a:rPr lang="en-US" dirty="0" err="1">
                <a:latin typeface="Cambria" panose="02040503050406030204" pitchFamily="18" charset="0"/>
                <a:ea typeface="Cambria" panose="02040503050406030204" pitchFamily="18" charset="0"/>
              </a:rPr>
              <a:t>Calle</a:t>
            </a:r>
            <a:r>
              <a:rPr lang="en-US" dirty="0">
                <a:latin typeface="Cambria" panose="02040503050406030204" pitchFamily="18" charset="0"/>
                <a:ea typeface="Cambria" panose="02040503050406030204" pitchFamily="18" charset="0"/>
              </a:rPr>
              <a:t> de Mendoza found, range 1 – 99</a:t>
            </a:r>
          </a:p>
          <a:p>
            <a:pPr marL="457200" indent="-457200">
              <a:buFont typeface="+mj-lt"/>
              <a:buAutoNum type="arabicPeriod"/>
            </a:pPr>
            <a:r>
              <a:rPr lang="en-US" dirty="0">
                <a:latin typeface="Cambria" panose="02040503050406030204" pitchFamily="18" charset="0"/>
                <a:ea typeface="Cambria" panose="02040503050406030204" pitchFamily="18" charset="0"/>
              </a:rPr>
              <a:t>Verify with addressing authority that 94 </a:t>
            </a:r>
            <a:r>
              <a:rPr lang="en-US" dirty="0" err="1">
                <a:latin typeface="Cambria" panose="02040503050406030204" pitchFamily="18" charset="0"/>
                <a:ea typeface="Cambria" panose="02040503050406030204" pitchFamily="18" charset="0"/>
              </a:rPr>
              <a:t>Calle</a:t>
            </a:r>
            <a:r>
              <a:rPr lang="en-US" dirty="0">
                <a:latin typeface="Cambria" panose="02040503050406030204" pitchFamily="18" charset="0"/>
                <a:ea typeface="Cambria" panose="02040503050406030204" pitchFamily="18" charset="0"/>
              </a:rPr>
              <a:t> de Mendoza is valid address for customer in question</a:t>
            </a:r>
          </a:p>
          <a:p>
            <a:pPr marL="457200" indent="-457200">
              <a:buFont typeface="+mj-lt"/>
              <a:buAutoNum type="arabicPeriod"/>
            </a:pPr>
            <a:r>
              <a:rPr lang="en-US" dirty="0">
                <a:latin typeface="Cambria" panose="02040503050406030204" pitchFamily="18" charset="0"/>
                <a:ea typeface="Cambria" panose="02040503050406030204" pitchFamily="18" charset="0"/>
              </a:rPr>
              <a:t>Submit correct record (94 </a:t>
            </a:r>
            <a:r>
              <a:rPr lang="en-US" dirty="0" err="1">
                <a:latin typeface="Cambria" panose="02040503050406030204" pitchFamily="18" charset="0"/>
                <a:ea typeface="Cambria" panose="02040503050406030204" pitchFamily="18" charset="0"/>
              </a:rPr>
              <a:t>Calle</a:t>
            </a:r>
            <a:r>
              <a:rPr lang="en-US" dirty="0">
                <a:latin typeface="Cambria" panose="02040503050406030204" pitchFamily="18" charset="0"/>
                <a:ea typeface="Cambria" panose="02040503050406030204" pitchFamily="18" charset="0"/>
              </a:rPr>
              <a:t> de Mendoza) to LEC</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US" sz="2300" b="1" dirty="0">
                <a:latin typeface="Cambria" panose="02040503050406030204" pitchFamily="18" charset="0"/>
                <a:ea typeface="Cambria" panose="02040503050406030204" pitchFamily="18" charset="0"/>
              </a:rPr>
              <a:t>115 Hatch </a:t>
            </a:r>
            <a:r>
              <a:rPr lang="en-US" sz="2300" b="1" dirty="0" err="1">
                <a:latin typeface="Cambria" panose="02040503050406030204" pitchFamily="18" charset="0"/>
                <a:ea typeface="Cambria" panose="02040503050406030204" pitchFamily="18" charset="0"/>
              </a:rPr>
              <a:t>Dr</a:t>
            </a:r>
            <a:endParaRPr lang="en-US" sz="2300" b="1" dirty="0">
              <a:latin typeface="Cambria" panose="02040503050406030204" pitchFamily="18" charset="0"/>
              <a:ea typeface="Cambria" panose="02040503050406030204" pitchFamily="18" charset="0"/>
            </a:endParaRPr>
          </a:p>
          <a:p>
            <a:pPr marL="457200" indent="-457200">
              <a:buFont typeface="+mj-lt"/>
              <a:buAutoNum type="arabicPeriod"/>
            </a:pPr>
            <a:r>
              <a:rPr lang="en-US" dirty="0">
                <a:latin typeface="Cambria" panose="02040503050406030204" pitchFamily="18" charset="0"/>
                <a:ea typeface="Cambria" panose="02040503050406030204" pitchFamily="18" charset="0"/>
              </a:rPr>
              <a:t>Check MSAG for Similar Road Names</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No similar roads—no Hatch St, N Hatch </a:t>
            </a:r>
            <a:r>
              <a:rPr lang="en-US" dirty="0" err="1">
                <a:latin typeface="Cambria" panose="02040503050406030204" pitchFamily="18" charset="0"/>
                <a:ea typeface="Cambria" panose="02040503050406030204" pitchFamily="18" charset="0"/>
              </a:rPr>
              <a:t>Dr</a:t>
            </a:r>
            <a:r>
              <a:rPr lang="en-US" dirty="0">
                <a:latin typeface="Cambria" panose="02040503050406030204" pitchFamily="18" charset="0"/>
                <a:ea typeface="Cambria" panose="02040503050406030204" pitchFamily="18" charset="0"/>
              </a:rPr>
              <a:t>, Patch </a:t>
            </a:r>
            <a:r>
              <a:rPr lang="en-US" dirty="0" err="1">
                <a:latin typeface="Cambria" panose="02040503050406030204" pitchFamily="18" charset="0"/>
                <a:ea typeface="Cambria" panose="02040503050406030204" pitchFamily="18" charset="0"/>
              </a:rPr>
              <a:t>Dr</a:t>
            </a:r>
            <a:r>
              <a:rPr lang="en-US" dirty="0">
                <a:latin typeface="Cambria" panose="02040503050406030204" pitchFamily="18" charset="0"/>
                <a:ea typeface="Cambria" panose="02040503050406030204" pitchFamily="18" charset="0"/>
              </a:rPr>
              <a:t>, etc.</a:t>
            </a:r>
          </a:p>
          <a:p>
            <a:pPr marL="457200" indent="-457200">
              <a:buFont typeface="+mj-lt"/>
              <a:buAutoNum type="arabicPeriod"/>
            </a:pPr>
            <a:r>
              <a:rPr lang="en-US" dirty="0">
                <a:latin typeface="Cambria" panose="02040503050406030204" pitchFamily="18" charset="0"/>
                <a:ea typeface="Cambria" panose="02040503050406030204" pitchFamily="18" charset="0"/>
              </a:rPr>
              <a:t>Contact addressing authority to verify address in question</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Addressing authority advises that Hatch </a:t>
            </a:r>
            <a:r>
              <a:rPr lang="en-US" dirty="0" err="1">
                <a:latin typeface="Cambria" panose="02040503050406030204" pitchFamily="18" charset="0"/>
                <a:ea typeface="Cambria" panose="02040503050406030204" pitchFamily="18" charset="0"/>
              </a:rPr>
              <a:t>Dr</a:t>
            </a:r>
            <a:r>
              <a:rPr lang="en-US" dirty="0">
                <a:latin typeface="Cambria" panose="02040503050406030204" pitchFamily="18" charset="0"/>
                <a:ea typeface="Cambria" panose="02040503050406030204" pitchFamily="18" charset="0"/>
              </a:rPr>
              <a:t> is new street in rural subdivision.  </a:t>
            </a:r>
          </a:p>
          <a:p>
            <a:pPr marL="457200" indent="-457200">
              <a:buFont typeface="+mj-lt"/>
              <a:buAutoNum type="arabicPeriod"/>
            </a:pPr>
            <a:r>
              <a:rPr lang="en-US" dirty="0">
                <a:latin typeface="Cambria" panose="02040503050406030204" pitchFamily="18" charset="0"/>
                <a:ea typeface="Cambria" panose="02040503050406030204" pitchFamily="18" charset="0"/>
              </a:rPr>
              <a:t>Verify correct designation and address range from addressing authority</a:t>
            </a:r>
          </a:p>
          <a:p>
            <a:pPr lvl="2">
              <a:buFont typeface="Wingdings" panose="05000000000000000000" pitchFamily="2" charset="2"/>
              <a:buChar char="§"/>
            </a:pPr>
            <a:r>
              <a:rPr lang="en-US" dirty="0">
                <a:latin typeface="Cambria" panose="02040503050406030204" pitchFamily="18" charset="0"/>
                <a:ea typeface="Cambria" panose="02040503050406030204" pitchFamily="18" charset="0"/>
              </a:rPr>
              <a:t>Hatch </a:t>
            </a:r>
            <a:r>
              <a:rPr lang="en-US" dirty="0" err="1">
                <a:latin typeface="Cambria" panose="02040503050406030204" pitchFamily="18" charset="0"/>
                <a:ea typeface="Cambria" panose="02040503050406030204" pitchFamily="18" charset="0"/>
              </a:rPr>
              <a:t>Dr</a:t>
            </a:r>
            <a:r>
              <a:rPr lang="en-US" dirty="0">
                <a:latin typeface="Cambria" panose="02040503050406030204" pitchFamily="18" charset="0"/>
                <a:ea typeface="Cambria" panose="02040503050406030204" pitchFamily="18" charset="0"/>
              </a:rPr>
              <a:t>    1   149    B      Ranchos de Taos</a:t>
            </a:r>
          </a:p>
          <a:p>
            <a:pPr marL="457200" indent="-457200">
              <a:buFont typeface="+mj-lt"/>
              <a:buAutoNum type="arabicPeriod"/>
            </a:pPr>
            <a:r>
              <a:rPr lang="en-US" dirty="0">
                <a:latin typeface="Cambria" panose="02040503050406030204" pitchFamily="18" charset="0"/>
                <a:ea typeface="Cambria" panose="02040503050406030204" pitchFamily="18" charset="0"/>
              </a:rPr>
              <a:t>Add new record to MSAG using 911Net</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9"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Examples:  709 Corrections</a:t>
            </a:r>
          </a:p>
        </p:txBody>
      </p:sp>
    </p:spTree>
    <p:extLst>
      <p:ext uri="{BB962C8B-B14F-4D97-AF65-F5344CB8AC3E}">
        <p14:creationId xmlns:p14="http://schemas.microsoft.com/office/powerpoint/2010/main" val="3585737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No Record Found – NRF</a:t>
            </a:r>
          </a:p>
        </p:txBody>
      </p:sp>
      <p:sp>
        <p:nvSpPr>
          <p:cNvPr id="13314" name="Content Placeholder 4"/>
          <p:cNvSpPr>
            <a:spLocks noGrp="1"/>
          </p:cNvSpPr>
          <p:nvPr>
            <p:ph idx="1"/>
          </p:nvPr>
        </p:nvSpPr>
        <p:spPr/>
        <p:txBody>
          <a:bodyPr/>
          <a:lstStyle/>
          <a:p>
            <a:pPr eaLnBrk="1" hangingPunct="1"/>
            <a:r>
              <a:rPr lang="en-US" dirty="0">
                <a:latin typeface="Cambria" panose="02040503050406030204" pitchFamily="18" charset="0"/>
                <a:ea typeface="Cambria" panose="02040503050406030204" pitchFamily="18" charset="0"/>
              </a:rPr>
              <a:t>A landline 9-1-1 call from a phone number “in error” will display as “NRF” (No Record Found)</a:t>
            </a:r>
          </a:p>
          <a:p>
            <a:pPr eaLnBrk="1" hangingPunct="1"/>
            <a:r>
              <a:rPr lang="en-US" dirty="0">
                <a:latin typeface="Cambria" panose="02040503050406030204" pitchFamily="18" charset="0"/>
                <a:ea typeface="Cambria" panose="02040503050406030204" pitchFamily="18" charset="0"/>
              </a:rPr>
              <a:t>Dispatcher must verify address, determine appropriate responders and manually search for street on map if unfamiliar with the location</a:t>
            </a:r>
          </a:p>
          <a:p>
            <a:pPr eaLnBrk="1" hangingPunct="1"/>
            <a:r>
              <a:rPr lang="en-US" dirty="0">
                <a:latin typeface="Cambria" panose="02040503050406030204" pitchFamily="18" charset="0"/>
                <a:ea typeface="Cambria" panose="02040503050406030204" pitchFamily="18" charset="0"/>
              </a:rPr>
              <a:t>NRF reports are sent to the service provider/LECs on a daily basis for immediate corrections (within 3 days).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New Mexico 911 (NM911) PROGRAM</a:t>
            </a:r>
          </a:p>
        </p:txBody>
      </p:sp>
      <p:sp>
        <p:nvSpPr>
          <p:cNvPr id="3" name="Content Placeholder 2"/>
          <p:cNvSpPr>
            <a:spLocks noGrp="1"/>
          </p:cNvSpPr>
          <p:nvPr>
            <p:ph idx="1"/>
          </p:nvPr>
        </p:nvSpPr>
        <p:spPr/>
        <p:txBody>
          <a:bodyPr>
            <a:normAutofit lnSpcReduction="10000"/>
          </a:bodyPr>
          <a:lstStyle/>
          <a:p>
            <a:r>
              <a:rPr lang="en-US" sz="2000" dirty="0">
                <a:latin typeface="Cambria" panose="02040503050406030204" pitchFamily="18" charset="0"/>
                <a:ea typeface="Cambria" panose="02040503050406030204" pitchFamily="18" charset="0"/>
              </a:rPr>
              <a:t>The NM911 Program administers essential emergency reporting and dispatch services accessible by calling 9-1-1 through forty-two disparately funded municipal and county-run public safety answering points (PSAPs or 911 centers) located throughout the state</a:t>
            </a:r>
          </a:p>
          <a:p>
            <a:r>
              <a:rPr lang="en-US" sz="2000" dirty="0">
                <a:latin typeface="Cambria" panose="02040503050406030204" pitchFamily="18" charset="0"/>
                <a:ea typeface="Cambria" panose="02040503050406030204" pitchFamily="18" charset="0"/>
              </a:rPr>
              <a:t>The NM911 Program was created by Section 63-9D-1 through 63-9D-20 NMSA 1978 (“Enhanced 911 Act”) to further the public interest and protect the safety, health, and welfare of the people of New Mexico by enabling the development, installation, and operation of enhanced 911 emergency reporting systems to be operated under shared state and local government management and control</a:t>
            </a:r>
          </a:p>
          <a:p>
            <a:r>
              <a:rPr lang="en-US" sz="2000" dirty="0">
                <a:latin typeface="Cambria" panose="02040503050406030204" pitchFamily="18" charset="0"/>
                <a:ea typeface="Cambria" panose="02040503050406030204" pitchFamily="18" charset="0"/>
              </a:rPr>
              <a:t>Managed by the New Mexico Department of Finance &amp; Administration (NMDFA)</a:t>
            </a:r>
          </a:p>
          <a:p>
            <a:r>
              <a:rPr lang="en-US" sz="2000" dirty="0">
                <a:latin typeface="Cambria" panose="02040503050406030204" pitchFamily="18" charset="0"/>
                <a:ea typeface="Cambria" panose="02040503050406030204" pitchFamily="18" charset="0"/>
              </a:rPr>
              <a:t>More Information: </a:t>
            </a:r>
            <a:r>
              <a:rPr lang="en-US" sz="2000" dirty="0">
                <a:latin typeface="Cambria" panose="02040503050406030204" pitchFamily="18" charset="0"/>
                <a:ea typeface="Cambria" panose="02040503050406030204" pitchFamily="18" charset="0"/>
                <a:hlinkClick r:id="rId3"/>
              </a:rPr>
              <a:t>https://www.nmdfa.state.nm.us/local-government/nm-911-bureau/</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There is a Senate Bill (SB 137) introduced in NM Legislature this year to rename it as the “911 Act”, and to make some modifications to current law</a:t>
            </a:r>
          </a:p>
          <a:p>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06971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GIS &amp; The MSAG</a:t>
            </a:r>
          </a:p>
        </p:txBody>
      </p:sp>
      <p:sp>
        <p:nvSpPr>
          <p:cNvPr id="13314" name="Content Placeholder 4"/>
          <p:cNvSpPr>
            <a:spLocks noGrp="1"/>
          </p:cNvSpPr>
          <p:nvPr>
            <p:ph idx="1"/>
          </p:nvPr>
        </p:nvSpPr>
        <p:spPr/>
        <p:txBody>
          <a:bodyPr/>
          <a:lstStyle/>
          <a:p>
            <a:pPr eaLnBrk="1" hangingPunct="1"/>
            <a:r>
              <a:rPr lang="en-US" sz="2400" dirty="0">
                <a:latin typeface="Cambria" panose="02040503050406030204" pitchFamily="18" charset="0"/>
                <a:ea typeface="Cambria" panose="02040503050406030204" pitchFamily="18" charset="0"/>
              </a:rPr>
              <a:t>GIS data and MSAG must be synchronized</a:t>
            </a:r>
          </a:p>
          <a:p>
            <a:pPr eaLnBrk="1" hangingPunct="1"/>
            <a:r>
              <a:rPr lang="en-US" sz="2400" dirty="0">
                <a:latin typeface="Cambria" panose="02040503050406030204" pitchFamily="18" charset="0"/>
                <a:ea typeface="Cambria" panose="02040503050406030204" pitchFamily="18" charset="0"/>
              </a:rPr>
              <a:t>GIS Layers required for MSAG</a:t>
            </a:r>
          </a:p>
          <a:p>
            <a:pPr lvl="1" eaLnBrk="1" hangingPunct="1"/>
            <a:r>
              <a:rPr lang="en-US" dirty="0">
                <a:latin typeface="Cambria" panose="02040503050406030204" pitchFamily="18" charset="0"/>
                <a:ea typeface="Cambria" panose="02040503050406030204" pitchFamily="18" charset="0"/>
              </a:rPr>
              <a:t>Road Centerlines</a:t>
            </a:r>
          </a:p>
          <a:p>
            <a:pPr lvl="1" eaLnBrk="1" hangingPunct="1"/>
            <a:r>
              <a:rPr lang="en-US" dirty="0">
                <a:latin typeface="Cambria" panose="02040503050406030204" pitchFamily="18" charset="0"/>
                <a:ea typeface="Cambria" panose="02040503050406030204" pitchFamily="18" charset="0"/>
              </a:rPr>
              <a:t>ESZ Boundaries</a:t>
            </a:r>
          </a:p>
          <a:p>
            <a:pPr lvl="1" eaLnBrk="1" hangingPunct="1"/>
            <a:r>
              <a:rPr lang="en-US" dirty="0">
                <a:latin typeface="Cambria" panose="02040503050406030204" pitchFamily="18" charset="0"/>
                <a:ea typeface="Cambria" panose="02040503050406030204" pitchFamily="18" charset="0"/>
              </a:rPr>
              <a:t>Community Boundaries</a:t>
            </a:r>
          </a:p>
          <a:p>
            <a:pPr lvl="1" eaLnBrk="1" hangingPunct="1"/>
            <a:r>
              <a:rPr lang="en-US" dirty="0">
                <a:latin typeface="Cambria" panose="02040503050406030204" pitchFamily="18" charset="0"/>
                <a:ea typeface="Cambria" panose="02040503050406030204" pitchFamily="18" charset="0"/>
              </a:rPr>
              <a:t>9-1-1 Community Boundaries (for NG9-1-1)</a:t>
            </a:r>
          </a:p>
          <a:p>
            <a:pPr lvl="1" eaLnBrk="1" hangingPunct="1"/>
            <a:r>
              <a:rPr lang="en-US" dirty="0">
                <a:latin typeface="Cambria" panose="02040503050406030204" pitchFamily="18" charset="0"/>
                <a:ea typeface="Cambria" panose="02040503050406030204" pitchFamily="18" charset="0"/>
              </a:rPr>
              <a:t>Telephone Exchange Boundaries (NENA)</a:t>
            </a:r>
          </a:p>
          <a:p>
            <a:pPr eaLnBrk="1" hangingPunct="1"/>
            <a:r>
              <a:rPr lang="en-US" sz="2400" dirty="0">
                <a:latin typeface="Cambria" panose="02040503050406030204" pitchFamily="18" charset="0"/>
                <a:ea typeface="Cambria" panose="02040503050406030204" pitchFamily="18" charset="0"/>
              </a:rPr>
              <a:t>While Address points are critical for 9-1-1 and must sync with centerlines, they are not part of the MSAG process.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Cambria" panose="02040503050406030204" pitchFamily="18" charset="0"/>
                <a:ea typeface="Cambria" panose="02040503050406030204" pitchFamily="18" charset="0"/>
              </a:rPr>
              <a:t>ROAD CENTERLINES</a:t>
            </a:r>
          </a:p>
          <a:p>
            <a:pPr lvl="1"/>
            <a:r>
              <a:rPr lang="en-US" dirty="0">
                <a:latin typeface="Cambria" panose="02040503050406030204" pitchFamily="18" charset="0"/>
                <a:ea typeface="Cambria" panose="02040503050406030204" pitchFamily="18" charset="0"/>
              </a:rPr>
              <a:t>Parsed road name (STR_DIR, STR_PRETYPE, STR_NAME, STR_TYPE, POST_DIR)</a:t>
            </a:r>
          </a:p>
          <a:p>
            <a:pPr lvl="1"/>
            <a:r>
              <a:rPr lang="en-US" dirty="0">
                <a:latin typeface="Cambria" panose="02040503050406030204" pitchFamily="18" charset="0"/>
                <a:ea typeface="Cambria" panose="02040503050406030204" pitchFamily="18" charset="0"/>
              </a:rPr>
              <a:t>Address Ranges: (L_ADD_LOW, L_ADD_HIGH, R_ADD_LOW, R_ADD_HIGH)</a:t>
            </a:r>
          </a:p>
          <a:p>
            <a:pPr lvl="1"/>
            <a:r>
              <a:rPr lang="en-US" dirty="0">
                <a:latin typeface="Cambria" panose="02040503050406030204" pitchFamily="18" charset="0"/>
                <a:ea typeface="Cambria" panose="02040503050406030204" pitchFamily="18" charset="0"/>
              </a:rPr>
              <a:t>MSAG Community Name (MSAG_COM_L, MSAG_COM_R)</a:t>
            </a:r>
          </a:p>
          <a:p>
            <a:pPr lvl="1"/>
            <a:r>
              <a:rPr lang="en-US" dirty="0">
                <a:latin typeface="Cambria" panose="02040503050406030204" pitchFamily="18" charset="0"/>
                <a:ea typeface="Cambria" panose="02040503050406030204" pitchFamily="18" charset="0"/>
              </a:rPr>
              <a:t>ZIP Code (ZIPCODE_L, ZIPCODE_R)</a:t>
            </a:r>
          </a:p>
          <a:p>
            <a:pPr lvl="1"/>
            <a:r>
              <a:rPr lang="en-US" dirty="0">
                <a:latin typeface="Cambria" panose="02040503050406030204" pitchFamily="18" charset="0"/>
                <a:ea typeface="Cambria" panose="02040503050406030204" pitchFamily="18" charset="0"/>
              </a:rPr>
              <a:t>ESN (ESN_L, ESN_R)</a:t>
            </a:r>
          </a:p>
          <a:p>
            <a:r>
              <a:rPr lang="en-US" dirty="0">
                <a:latin typeface="Cambria" panose="02040503050406030204" pitchFamily="18" charset="0"/>
                <a:ea typeface="Cambria" panose="02040503050406030204" pitchFamily="18" charset="0"/>
              </a:rPr>
              <a:t>ESZ BOUNDARIES</a:t>
            </a:r>
          </a:p>
          <a:p>
            <a:pPr lvl="1"/>
            <a:r>
              <a:rPr lang="en-US" dirty="0">
                <a:latin typeface="Cambria" panose="02040503050406030204" pitchFamily="18" charset="0"/>
                <a:ea typeface="Cambria" panose="02040503050406030204" pitchFamily="18" charset="0"/>
              </a:rPr>
              <a:t>Combine Law/Fire/EMS into one polygon layer</a:t>
            </a:r>
          </a:p>
          <a:p>
            <a:pPr lvl="1"/>
            <a:r>
              <a:rPr lang="en-US" dirty="0">
                <a:latin typeface="Cambria" panose="02040503050406030204" pitchFamily="18" charset="0"/>
                <a:ea typeface="Cambria" panose="02040503050406030204" pitchFamily="18" charset="0"/>
              </a:rPr>
              <a:t>Assign official name as used by 9-1-1</a:t>
            </a:r>
          </a:p>
          <a:p>
            <a:pPr lvl="1"/>
            <a:r>
              <a:rPr lang="en-US" dirty="0">
                <a:latin typeface="Cambria" panose="02040503050406030204" pitchFamily="18" charset="0"/>
                <a:ea typeface="Cambria" panose="02040503050406030204" pitchFamily="18" charset="0"/>
              </a:rPr>
              <a:t>Assign official ESN as used by 9-1-1 and controlled by the 9-1-1 Database provider</a:t>
            </a:r>
          </a:p>
        </p:txBody>
      </p:sp>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GIS &amp; The MSAG</a:t>
            </a:r>
          </a:p>
        </p:txBody>
      </p:sp>
    </p:spTree>
    <p:extLst>
      <p:ext uri="{BB962C8B-B14F-4D97-AF65-F5344CB8AC3E}">
        <p14:creationId xmlns:p14="http://schemas.microsoft.com/office/powerpoint/2010/main" val="4138145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Cambria" panose="02040503050406030204" pitchFamily="18" charset="0"/>
                <a:ea typeface="Cambria" panose="02040503050406030204" pitchFamily="18" charset="0"/>
              </a:rPr>
              <a:t>MSAG COMMUNITY BOUNDARIES</a:t>
            </a:r>
          </a:p>
          <a:p>
            <a:pPr lvl="1"/>
            <a:r>
              <a:rPr lang="en-US" dirty="0">
                <a:latin typeface="Cambria" panose="02040503050406030204" pitchFamily="18" charset="0"/>
                <a:ea typeface="Cambria" panose="02040503050406030204" pitchFamily="18" charset="0"/>
              </a:rPr>
              <a:t>Should reflect a good approximation of ZIP Codes </a:t>
            </a:r>
          </a:p>
          <a:p>
            <a:pPr lvl="1"/>
            <a:r>
              <a:rPr lang="en-US" dirty="0">
                <a:latin typeface="Cambria" panose="02040503050406030204" pitchFamily="18" charset="0"/>
                <a:ea typeface="Cambria" panose="02040503050406030204" pitchFamily="18" charset="0"/>
              </a:rPr>
              <a:t>Name must be an accepted name of a US Post Office (some alias names are allowed in the system but must be verified by the usps.gov ZIP+4 address locator</a:t>
            </a:r>
          </a:p>
          <a:p>
            <a:r>
              <a:rPr lang="en-US" dirty="0">
                <a:latin typeface="Cambria" panose="02040503050406030204" pitchFamily="18" charset="0"/>
                <a:ea typeface="Cambria" panose="02040503050406030204" pitchFamily="18" charset="0"/>
              </a:rPr>
              <a:t>TOPOLOGY</a:t>
            </a:r>
          </a:p>
          <a:p>
            <a:pPr lvl="1"/>
            <a:r>
              <a:rPr lang="en-US" dirty="0">
                <a:latin typeface="Cambria" panose="02040503050406030204" pitchFamily="18" charset="0"/>
                <a:ea typeface="Cambria" panose="02040503050406030204" pitchFamily="18" charset="0"/>
              </a:rPr>
              <a:t>All centerlines must be segmented wherever they cross or meet an MSAG boundary and appropriately ranged</a:t>
            </a:r>
          </a:p>
          <a:p>
            <a:pPr lvl="1"/>
            <a:r>
              <a:rPr lang="en-US" dirty="0">
                <a:latin typeface="Cambria" panose="02040503050406030204" pitchFamily="18" charset="0"/>
                <a:ea typeface="Cambria" panose="02040503050406030204" pitchFamily="18" charset="0"/>
              </a:rPr>
              <a:t>All centerline segments must be snapped vertex to vertex to boundaries they follow</a:t>
            </a:r>
          </a:p>
          <a:p>
            <a:pPr lvl="1"/>
            <a:r>
              <a:rPr lang="en-US" dirty="0">
                <a:latin typeface="Cambria" panose="02040503050406030204" pitchFamily="18" charset="0"/>
                <a:ea typeface="Cambria" panose="02040503050406030204" pitchFamily="18" charset="0"/>
              </a:rPr>
              <a:t>All boundaries that are coincident must be snapped vertex to vertex to each other</a:t>
            </a:r>
          </a:p>
          <a:p>
            <a:pPr lvl="1"/>
            <a:r>
              <a:rPr lang="en-US" dirty="0">
                <a:latin typeface="Cambria" panose="02040503050406030204" pitchFamily="18" charset="0"/>
                <a:ea typeface="Cambria" panose="02040503050406030204" pitchFamily="18" charset="0"/>
              </a:rPr>
              <a:t>All boundaries and roads should be edge-matched to neighboring PSAPs</a:t>
            </a:r>
          </a:p>
        </p:txBody>
      </p:sp>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GIS &amp; The MSAG</a:t>
            </a:r>
          </a:p>
        </p:txBody>
      </p:sp>
    </p:spTree>
    <p:extLst>
      <p:ext uri="{BB962C8B-B14F-4D97-AF65-F5344CB8AC3E}">
        <p14:creationId xmlns:p14="http://schemas.microsoft.com/office/powerpoint/2010/main" val="3324822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GIS-MSAG Comparison</a:t>
            </a:r>
          </a:p>
        </p:txBody>
      </p:sp>
      <p:sp>
        <p:nvSpPr>
          <p:cNvPr id="13314" name="Content Placeholder 4"/>
          <p:cNvSpPr>
            <a:spLocks noGrp="1"/>
          </p:cNvSpPr>
          <p:nvPr>
            <p:ph idx="1"/>
          </p:nvPr>
        </p:nvSpPr>
        <p:spPr/>
        <p:txBody>
          <a:bodyPr/>
          <a:lstStyle/>
          <a:p>
            <a:pPr eaLnBrk="1" hangingPunct="1"/>
            <a:r>
              <a:rPr lang="en-US" dirty="0">
                <a:latin typeface="Cambria" panose="02040503050406030204" pitchFamily="18" charset="0"/>
                <a:ea typeface="Cambria" panose="02040503050406030204" pitchFamily="18" charset="0"/>
              </a:rPr>
              <a:t>MSAGs were often created before GIS was being used. They have legacy errors.</a:t>
            </a:r>
          </a:p>
          <a:p>
            <a:pPr eaLnBrk="1" hangingPunct="1"/>
            <a:r>
              <a:rPr lang="en-US" dirty="0">
                <a:latin typeface="Cambria" panose="02040503050406030204" pitchFamily="18" charset="0"/>
                <a:ea typeface="Cambria" panose="02040503050406030204" pitchFamily="18" charset="0"/>
              </a:rPr>
              <a:t>Sometimes, GIS was not developed in conjunction with 9-1-1 or addressing.</a:t>
            </a:r>
          </a:p>
          <a:p>
            <a:pPr eaLnBrk="1" hangingPunct="1"/>
            <a:r>
              <a:rPr lang="en-US" dirty="0">
                <a:latin typeface="Cambria" panose="02040503050406030204" pitchFamily="18" charset="0"/>
                <a:ea typeface="Cambria" panose="02040503050406030204" pitchFamily="18" charset="0"/>
              </a:rPr>
              <a:t>Sometimes they are both wrong.</a:t>
            </a:r>
          </a:p>
          <a:p>
            <a:pPr eaLnBrk="1" hangingPunct="1"/>
            <a:r>
              <a:rPr lang="en-US" dirty="0">
                <a:latin typeface="Cambria" panose="02040503050406030204" pitchFamily="18" charset="0"/>
                <a:ea typeface="Cambria" panose="02040503050406030204" pitchFamily="18" charset="0"/>
              </a:rPr>
              <a:t>Sometimes the road signage doesn’t match either the GIS or the MSAG.</a:t>
            </a:r>
          </a:p>
          <a:p>
            <a:pPr eaLnBrk="1" hangingPunct="1"/>
            <a:r>
              <a:rPr lang="en-US" dirty="0">
                <a:latin typeface="Cambria" panose="02040503050406030204" pitchFamily="18" charset="0"/>
                <a:ea typeface="Cambria" panose="02040503050406030204" pitchFamily="18" charset="0"/>
              </a:rPr>
              <a:t>Sometimes, different GIS entities (Assessor/9-1-1) have road naming data that does not agree</a:t>
            </a:r>
          </a:p>
          <a:p>
            <a:pPr eaLnBrk="1" hangingPunct="1"/>
            <a:endParaRPr lang="en-US" dirty="0">
              <a:latin typeface="Cambria" panose="02040503050406030204" pitchFamily="18" charset="0"/>
              <a:ea typeface="Cambria" panose="02040503050406030204" pitchFamily="18" charset="0"/>
            </a:endParaRPr>
          </a:p>
          <a:p>
            <a:pPr eaLnBrk="1" hangingPunct="1">
              <a:buNone/>
            </a:pPr>
            <a:r>
              <a:rPr lang="en-US" i="1" dirty="0">
                <a:latin typeface="Cambria" panose="02040503050406030204" pitchFamily="18" charset="0"/>
                <a:ea typeface="Cambria" panose="02040503050406030204" pitchFamily="18" charset="0"/>
              </a:rPr>
              <a:t>You can’t get anywhere unless you start somewhere!!!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GIS-MSAG-ALI Comparison</a:t>
            </a:r>
          </a:p>
        </p:txBody>
      </p:sp>
      <p:sp>
        <p:nvSpPr>
          <p:cNvPr id="13314" name="Content Placeholder 4"/>
          <p:cNvSpPr>
            <a:spLocks noGrp="1"/>
          </p:cNvSpPr>
          <p:nvPr>
            <p:ph idx="1"/>
          </p:nvPr>
        </p:nvSpPr>
        <p:spPr/>
        <p:txBody>
          <a:bodyPr>
            <a:normAutofit/>
          </a:bodyPr>
          <a:lstStyle/>
          <a:p>
            <a:pPr eaLnBrk="1" hangingPunct="1"/>
            <a:r>
              <a:rPr lang="en-US" dirty="0">
                <a:latin typeface="Cambria" panose="02040503050406030204" pitchFamily="18" charset="0"/>
                <a:ea typeface="Cambria" panose="02040503050406030204" pitchFamily="18" charset="0"/>
              </a:rPr>
              <a:t>The New Mexico 911 (NM911) Program, performs comparison between GIS,  MSAG, and ALI databases. Results are generated in the form of a report and geospatial data.</a:t>
            </a:r>
          </a:p>
          <a:p>
            <a:pPr eaLnBrk="1" hangingPunct="1"/>
            <a:r>
              <a:rPr lang="en-US" dirty="0">
                <a:latin typeface="Cambria" panose="02040503050406030204" pitchFamily="18" charset="0"/>
                <a:ea typeface="Cambria" panose="02040503050406030204" pitchFamily="18" charset="0"/>
              </a:rPr>
              <a:t>GIS data providers and PSAPs are recommended to review these reports and make necessary data corrections to improve the accuracy and synchronization of both datasets.</a:t>
            </a:r>
          </a:p>
          <a:p>
            <a:r>
              <a:rPr lang="en-US" dirty="0">
                <a:latin typeface="Cambria" panose="02040503050406030204" pitchFamily="18" charset="0"/>
                <a:ea typeface="Cambria" panose="02040503050406030204" pitchFamily="18" charset="0"/>
              </a:rPr>
              <a:t>Never assume one source is correct above the other. The NM911 Program recommends GIS data providers and PSAPs to collaborate to –</a:t>
            </a:r>
          </a:p>
          <a:p>
            <a:pPr lvl="1"/>
            <a:r>
              <a:rPr lang="en-US" dirty="0">
                <a:latin typeface="Cambria" panose="02040503050406030204" pitchFamily="18" charset="0"/>
                <a:ea typeface="Cambria" panose="02040503050406030204" pitchFamily="18" charset="0"/>
              </a:rPr>
              <a:t>Establish an authoritative dataset to edit the non-authoritative data</a:t>
            </a:r>
          </a:p>
          <a:p>
            <a:pPr lvl="1"/>
            <a:r>
              <a:rPr lang="en-US" dirty="0">
                <a:latin typeface="Cambria" panose="02040503050406030204" pitchFamily="18" charset="0"/>
                <a:ea typeface="Cambria" panose="02040503050406030204" pitchFamily="18" charset="0"/>
              </a:rPr>
              <a:t>Develop a workflow/procedures for data updates</a:t>
            </a:r>
          </a:p>
          <a:p>
            <a:pPr eaLnBrk="1" hangingPunct="1"/>
            <a:endParaRPr lang="en-US" sz="2400" dirty="0">
              <a:latin typeface="Cambria" panose="02040503050406030204" pitchFamily="18" charset="0"/>
              <a:ea typeface="Cambria" panose="02040503050406030204" pitchFamily="18" charset="0"/>
            </a:endParaRPr>
          </a:p>
          <a:p>
            <a:pPr lvl="2"/>
            <a:endParaRPr lang="en-US" sz="2400" dirty="0">
              <a:latin typeface="Cambria" panose="02040503050406030204" pitchFamily="18" charset="0"/>
              <a:ea typeface="Cambria" panose="02040503050406030204" pitchFamily="18" charset="0"/>
            </a:endParaRPr>
          </a:p>
          <a:p>
            <a:pPr eaLnBrk="1" hangingPunct="1"/>
            <a:endParaRPr lang="en-US" sz="2400" dirty="0">
              <a:latin typeface="Cambria" panose="02040503050406030204" pitchFamily="18" charset="0"/>
              <a:ea typeface="Cambria" panose="020405030504060302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mbria" panose="02040503050406030204" pitchFamily="18" charset="0"/>
                <a:ea typeface="Cambria" panose="02040503050406030204" pitchFamily="18" charset="0"/>
              </a:rPr>
              <a:t>GIS-MSAG-ALI </a:t>
            </a:r>
            <a:r>
              <a:rPr lang="en-US" dirty="0">
                <a:latin typeface="Cambria" panose="02040503050406030204" pitchFamily="18" charset="0"/>
                <a:ea typeface="Cambria" panose="02040503050406030204" pitchFamily="18" charset="0"/>
              </a:rPr>
              <a:t>Comparison</a:t>
            </a:r>
            <a:endParaRPr lang="en-US" sz="4000"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a:stretch>
            <a:fillRect/>
          </a:stretch>
        </p:blipFill>
        <p:spPr>
          <a:xfrm>
            <a:off x="2224939" y="1805745"/>
            <a:ext cx="6664819" cy="2959983"/>
          </a:xfrm>
          <a:prstGeom prst="rect">
            <a:avLst/>
          </a:prstGeom>
        </p:spPr>
      </p:pic>
      <p:pic>
        <p:nvPicPr>
          <p:cNvPr id="6" name="Picture 5"/>
          <p:cNvPicPr>
            <a:picLocks noChangeAspect="1"/>
          </p:cNvPicPr>
          <p:nvPr/>
        </p:nvPicPr>
        <p:blipFill>
          <a:blip r:embed="rId4"/>
          <a:stretch>
            <a:fillRect/>
          </a:stretch>
        </p:blipFill>
        <p:spPr>
          <a:xfrm>
            <a:off x="2224939" y="4765729"/>
            <a:ext cx="6664819" cy="1515328"/>
          </a:xfrm>
          <a:prstGeom prst="rect">
            <a:avLst/>
          </a:prstGeom>
        </p:spPr>
      </p:pic>
      <p:sp>
        <p:nvSpPr>
          <p:cNvPr id="7" name="TextBox 6"/>
          <p:cNvSpPr txBox="1"/>
          <p:nvPr/>
        </p:nvSpPr>
        <p:spPr>
          <a:xfrm>
            <a:off x="2167914" y="6328131"/>
            <a:ext cx="6587381" cy="307777"/>
          </a:xfrm>
          <a:prstGeom prst="rect">
            <a:avLst/>
          </a:prstGeom>
          <a:noFill/>
        </p:spPr>
        <p:txBody>
          <a:bodyPr wrap="none" rtlCol="0">
            <a:spAutoFit/>
          </a:bodyPr>
          <a:lstStyle/>
          <a:p>
            <a:r>
              <a:rPr lang="en-US" sz="1400" i="1" dirty="0">
                <a:latin typeface="Cambria" panose="02040503050406030204" pitchFamily="18" charset="0"/>
                <a:ea typeface="Cambria" panose="02040503050406030204" pitchFamily="18" charset="0"/>
              </a:rPr>
              <a:t>Snapshot of Quarterly GIS-MSAG-ALI Comparison Stats, De Baca County – March 2022</a:t>
            </a:r>
          </a:p>
        </p:txBody>
      </p:sp>
      <p:pic>
        <p:nvPicPr>
          <p:cNvPr id="8" name="Picture 7"/>
          <p:cNvPicPr>
            <a:picLocks noChangeAspect="1"/>
          </p:cNvPicPr>
          <p:nvPr/>
        </p:nvPicPr>
        <p:blipFill>
          <a:blip r:embed="rId5"/>
          <a:stretch>
            <a:fillRect/>
          </a:stretch>
        </p:blipFill>
        <p:spPr>
          <a:xfrm>
            <a:off x="6329930" y="1467023"/>
            <a:ext cx="5515507" cy="67744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0065082" y="2144465"/>
            <a:ext cx="1780355" cy="430887"/>
          </a:xfrm>
          <a:prstGeom prst="rect">
            <a:avLst/>
          </a:prstGeom>
          <a:noFill/>
        </p:spPr>
        <p:txBody>
          <a:bodyPr wrap="square" rtlCol="0">
            <a:spAutoFit/>
          </a:bodyPr>
          <a:lstStyle/>
          <a:p>
            <a:r>
              <a:rPr lang="en-US" sz="1050" dirty="0">
                <a:latin typeface="Cambria" panose="02040503050406030204" pitchFamily="18" charset="0"/>
                <a:ea typeface="Cambria" panose="02040503050406030204" pitchFamily="18" charset="0"/>
              </a:rPr>
              <a:t>MSAG and GIS Datasets used for Comparison</a:t>
            </a:r>
          </a:p>
        </p:txBody>
      </p:sp>
    </p:spTree>
    <p:extLst>
      <p:ext uri="{BB962C8B-B14F-4D97-AF65-F5344CB8AC3E}">
        <p14:creationId xmlns:p14="http://schemas.microsoft.com/office/powerpoint/2010/main" val="81065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fontAlgn="b"/>
            <a:r>
              <a:rPr lang="en-US" dirty="0">
                <a:latin typeface="Cambria" panose="02040503050406030204" pitchFamily="18" charset="0"/>
                <a:ea typeface="Cambria" panose="02040503050406030204" pitchFamily="18" charset="0"/>
              </a:rPr>
              <a:t>BILLYTHEKIDDR|FORTSUMNER|00942 – </a:t>
            </a:r>
            <a:r>
              <a:rPr lang="en-US" u="sng" dirty="0">
                <a:latin typeface="Cambria" panose="02040503050406030204" pitchFamily="18" charset="0"/>
                <a:ea typeface="Cambria" panose="02040503050406030204" pitchFamily="18" charset="0"/>
              </a:rPr>
              <a:t>Not in NM911 road- </a:t>
            </a:r>
            <a:r>
              <a:rPr lang="en-US" u="sng" dirty="0" err="1">
                <a:latin typeface="Cambria" panose="02040503050406030204" pitchFamily="18" charset="0"/>
                <a:ea typeface="Cambria" panose="02040503050406030204" pitchFamily="18" charset="0"/>
              </a:rPr>
              <a:t>Rng</a:t>
            </a:r>
            <a:r>
              <a:rPr lang="en-US" u="sng" dirty="0">
                <a:latin typeface="Cambria" panose="02040503050406030204" pitchFamily="18" charset="0"/>
                <a:ea typeface="Cambria" panose="02040503050406030204" pitchFamily="18" charset="0"/>
              </a:rPr>
              <a:t>: 3466-3968</a:t>
            </a:r>
          </a:p>
          <a:p>
            <a:pPr fontAlgn="b"/>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7" name="Title 1"/>
          <p:cNvSpPr>
            <a:spLocks noGrp="1"/>
          </p:cNvSpPr>
          <p:nvPr>
            <p:ph type="title"/>
          </p:nvPr>
        </p:nvSpPr>
        <p:spPr/>
        <p:txBody>
          <a:bodyPr>
            <a:normAutofit/>
          </a:bodyPr>
          <a:lstStyle/>
          <a:p>
            <a:r>
              <a:rPr lang="en-US" sz="4000" dirty="0">
                <a:latin typeface="Cambria" panose="02040503050406030204" pitchFamily="18" charset="0"/>
                <a:ea typeface="Cambria" panose="02040503050406030204" pitchFamily="18" charset="0"/>
              </a:rPr>
              <a:t>GIS-MSAG Comparison – Interpreting Results</a:t>
            </a:r>
          </a:p>
        </p:txBody>
      </p:sp>
      <p:pic>
        <p:nvPicPr>
          <p:cNvPr id="8" name="Picture 7"/>
          <p:cNvPicPr>
            <a:picLocks noChangeAspect="1"/>
          </p:cNvPicPr>
          <p:nvPr/>
        </p:nvPicPr>
        <p:blipFill rotWithShape="1">
          <a:blip r:embed="rId3"/>
          <a:srcRect t="5545"/>
          <a:stretch/>
        </p:blipFill>
        <p:spPr>
          <a:xfrm>
            <a:off x="985371" y="3532136"/>
            <a:ext cx="4705350" cy="953672"/>
          </a:xfrm>
          <a:prstGeom prst="rect">
            <a:avLst/>
          </a:prstGeom>
        </p:spPr>
      </p:pic>
      <p:pic>
        <p:nvPicPr>
          <p:cNvPr id="9" name="Picture 8"/>
          <p:cNvPicPr>
            <a:picLocks noChangeAspect="1"/>
          </p:cNvPicPr>
          <p:nvPr/>
        </p:nvPicPr>
        <p:blipFill>
          <a:blip r:embed="rId4"/>
          <a:stretch>
            <a:fillRect/>
          </a:stretch>
        </p:blipFill>
        <p:spPr>
          <a:xfrm>
            <a:off x="6251465" y="3504733"/>
            <a:ext cx="5000625" cy="981075"/>
          </a:xfrm>
          <a:prstGeom prst="rect">
            <a:avLst/>
          </a:prstGeom>
        </p:spPr>
      </p:pic>
      <p:sp>
        <p:nvSpPr>
          <p:cNvPr id="10" name="TextBox 9"/>
          <p:cNvSpPr txBox="1"/>
          <p:nvPr/>
        </p:nvSpPr>
        <p:spPr>
          <a:xfrm>
            <a:off x="900190" y="3000464"/>
            <a:ext cx="4176271"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Derived from GIS data (road centerlines)</a:t>
            </a:r>
          </a:p>
        </p:txBody>
      </p:sp>
      <p:sp>
        <p:nvSpPr>
          <p:cNvPr id="11" name="TextBox 10"/>
          <p:cNvSpPr txBox="1"/>
          <p:nvPr/>
        </p:nvSpPr>
        <p:spPr>
          <a:xfrm>
            <a:off x="6145374" y="3000464"/>
            <a:ext cx="3510063"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Derived from MSAG from 911NET</a:t>
            </a:r>
          </a:p>
        </p:txBody>
      </p:sp>
      <p:cxnSp>
        <p:nvCxnSpPr>
          <p:cNvPr id="13" name="Straight Arrow Connector 12"/>
          <p:cNvCxnSpPr/>
          <p:nvPr/>
        </p:nvCxnSpPr>
        <p:spPr>
          <a:xfrm flipV="1">
            <a:off x="5786538" y="3893770"/>
            <a:ext cx="358836" cy="1816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Multiply 18"/>
          <p:cNvSpPr/>
          <p:nvPr/>
        </p:nvSpPr>
        <p:spPr>
          <a:xfrm>
            <a:off x="11440537" y="3781741"/>
            <a:ext cx="224058" cy="22405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panose="02040503050406030204" pitchFamily="18" charset="0"/>
              <a:ea typeface="Cambria" panose="02040503050406030204" pitchFamily="18" charset="0"/>
            </a:endParaRPr>
          </a:p>
        </p:txBody>
      </p:sp>
      <p:sp>
        <p:nvSpPr>
          <p:cNvPr id="20" name="Multiply 19"/>
          <p:cNvSpPr/>
          <p:nvPr/>
        </p:nvSpPr>
        <p:spPr>
          <a:xfrm>
            <a:off x="11455191" y="4261750"/>
            <a:ext cx="224058" cy="22405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panose="02040503050406030204" pitchFamily="18" charset="0"/>
              <a:ea typeface="Cambria" panose="02040503050406030204" pitchFamily="18" charset="0"/>
            </a:endParaRPr>
          </a:p>
        </p:txBody>
      </p:sp>
      <p:sp>
        <p:nvSpPr>
          <p:cNvPr id="21" name="TextBox 20"/>
          <p:cNvSpPr txBox="1"/>
          <p:nvPr/>
        </p:nvSpPr>
        <p:spPr>
          <a:xfrm>
            <a:off x="6145374" y="4637589"/>
            <a:ext cx="4940271" cy="646331"/>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In MSAG data, address range 3466 – 3969 is duplicated for ESN 942 &amp; 943</a:t>
            </a:r>
          </a:p>
        </p:txBody>
      </p:sp>
      <p:sp>
        <p:nvSpPr>
          <p:cNvPr id="22" name="TextBox 21"/>
          <p:cNvSpPr txBox="1"/>
          <p:nvPr/>
        </p:nvSpPr>
        <p:spPr>
          <a:xfrm>
            <a:off x="838200" y="4685054"/>
            <a:ext cx="4852522" cy="646331"/>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In GIS data, address range 3466-3968 is part of ESN 943.</a:t>
            </a:r>
          </a:p>
        </p:txBody>
      </p:sp>
      <p:sp>
        <p:nvSpPr>
          <p:cNvPr id="23" name="TextBox 22"/>
          <p:cNvSpPr txBox="1"/>
          <p:nvPr/>
        </p:nvSpPr>
        <p:spPr>
          <a:xfrm>
            <a:off x="1478966" y="5719269"/>
            <a:ext cx="9099594" cy="646331"/>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Fix: Data Providers &amp; PSAPs must coordinate to establish the authoritative dataset and update the non-authoritative dataset!</a:t>
            </a:r>
          </a:p>
        </p:txBody>
      </p:sp>
    </p:spTree>
    <p:extLst>
      <p:ext uri="{BB962C8B-B14F-4D97-AF65-F5344CB8AC3E}">
        <p14:creationId xmlns:p14="http://schemas.microsoft.com/office/powerpoint/2010/main" val="39947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fontAlgn="b"/>
            <a:r>
              <a:rPr lang="en-US" dirty="0">
                <a:latin typeface="Cambria" panose="02040503050406030204" pitchFamily="18" charset="0"/>
                <a:ea typeface="Cambria" panose="02040503050406030204" pitchFamily="18" charset="0"/>
              </a:rPr>
              <a:t>CLAYFLATRD|FORTSUMNER|00940 – </a:t>
            </a:r>
            <a:r>
              <a:rPr lang="en-US" u="sng" dirty="0">
                <a:latin typeface="Cambria" panose="02040503050406030204" pitchFamily="18" charset="0"/>
                <a:ea typeface="Cambria" panose="02040503050406030204" pitchFamily="18" charset="0"/>
              </a:rPr>
              <a:t>Not in NM911 road- Val: 3097</a:t>
            </a:r>
          </a:p>
          <a:p>
            <a:pPr fontAlgn="b"/>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p:txBody>
          <a:bodyPr>
            <a:normAutofit/>
          </a:bodyPr>
          <a:lstStyle/>
          <a:p>
            <a:r>
              <a:rPr lang="en-US" sz="4000" dirty="0">
                <a:latin typeface="Cambria" panose="02040503050406030204" pitchFamily="18" charset="0"/>
                <a:ea typeface="Cambria" panose="02040503050406030204" pitchFamily="18" charset="0"/>
              </a:rPr>
              <a:t>GIS-MSAG Comparison – Interpreting Results</a:t>
            </a:r>
          </a:p>
        </p:txBody>
      </p:sp>
      <p:pic>
        <p:nvPicPr>
          <p:cNvPr id="10" name="Picture 9"/>
          <p:cNvPicPr>
            <a:picLocks noChangeAspect="1"/>
          </p:cNvPicPr>
          <p:nvPr/>
        </p:nvPicPr>
        <p:blipFill>
          <a:blip r:embed="rId2"/>
          <a:stretch>
            <a:fillRect/>
          </a:stretch>
        </p:blipFill>
        <p:spPr>
          <a:xfrm>
            <a:off x="361319" y="2711251"/>
            <a:ext cx="6077771" cy="3012061"/>
          </a:xfrm>
          <a:prstGeom prst="rect">
            <a:avLst/>
          </a:prstGeom>
        </p:spPr>
      </p:pic>
      <p:pic>
        <p:nvPicPr>
          <p:cNvPr id="7" name="Picture 6"/>
          <p:cNvPicPr>
            <a:picLocks noChangeAspect="1"/>
          </p:cNvPicPr>
          <p:nvPr/>
        </p:nvPicPr>
        <p:blipFill>
          <a:blip r:embed="rId3"/>
          <a:stretch>
            <a:fillRect/>
          </a:stretch>
        </p:blipFill>
        <p:spPr>
          <a:xfrm>
            <a:off x="6180779" y="3339940"/>
            <a:ext cx="5559661" cy="2713143"/>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303410" y="5875103"/>
            <a:ext cx="6061056" cy="646331"/>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In GIS data, Value 3097 is part of YESO and not in FORT SUMNER. </a:t>
            </a:r>
            <a:r>
              <a:rPr lang="en-US" b="1" dirty="0">
                <a:latin typeface="Cambria" panose="02040503050406030204" pitchFamily="18" charset="0"/>
                <a:ea typeface="Cambria" panose="02040503050406030204" pitchFamily="18" charset="0"/>
              </a:rPr>
              <a:t>This is a valid error &amp; No Correction Needed!</a:t>
            </a:r>
          </a:p>
        </p:txBody>
      </p:sp>
      <p:sp>
        <p:nvSpPr>
          <p:cNvPr id="13" name="Rectangle 12"/>
          <p:cNvSpPr/>
          <p:nvPr/>
        </p:nvSpPr>
        <p:spPr>
          <a:xfrm>
            <a:off x="2737144" y="4935338"/>
            <a:ext cx="956790" cy="1150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85549" y="4935338"/>
            <a:ext cx="956790" cy="1150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578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Cambria" panose="02040503050406030204" pitchFamily="18" charset="0"/>
                <a:ea typeface="Cambria" panose="02040503050406030204" pitchFamily="18" charset="0"/>
              </a:rPr>
              <a:t>EDUNNHL|FORTSUMNER|00943 – </a:t>
            </a:r>
            <a:r>
              <a:rPr lang="en-US" sz="2400" u="sng" dirty="0">
                <a:latin typeface="Cambria" panose="02040503050406030204" pitchFamily="18" charset="0"/>
                <a:ea typeface="Cambria" panose="02040503050406030204" pitchFamily="18" charset="0"/>
              </a:rPr>
              <a:t>Not in MSAG- </a:t>
            </a:r>
            <a:r>
              <a:rPr lang="en-US" sz="2400" u="sng" dirty="0" err="1">
                <a:latin typeface="Cambria" panose="02040503050406030204" pitchFamily="18" charset="0"/>
                <a:ea typeface="Cambria" panose="02040503050406030204" pitchFamily="18" charset="0"/>
              </a:rPr>
              <a:t>Rng</a:t>
            </a:r>
            <a:r>
              <a:rPr lang="en-US" sz="2400" u="sng" dirty="0">
                <a:latin typeface="Cambria" panose="02040503050406030204" pitchFamily="18" charset="0"/>
                <a:ea typeface="Cambria" panose="02040503050406030204" pitchFamily="18" charset="0"/>
              </a:rPr>
              <a:t>: 800-1299, Val: 1499 </a:t>
            </a:r>
          </a:p>
          <a:p>
            <a:pPr lvl="1"/>
            <a:r>
              <a:rPr lang="en-US" sz="2000" i="1" dirty="0">
                <a:latin typeface="Cambria" panose="02040503050406030204" pitchFamily="18" charset="0"/>
                <a:ea typeface="Cambria" panose="02040503050406030204" pitchFamily="18" charset="0"/>
              </a:rPr>
              <a:t>EDUNNHL|FORTSUMNER|00940 - </a:t>
            </a:r>
            <a:r>
              <a:rPr lang="en-US" sz="2000" i="1" u="sng" dirty="0">
                <a:latin typeface="Cambria" panose="02040503050406030204" pitchFamily="18" charset="0"/>
                <a:ea typeface="Cambria" panose="02040503050406030204" pitchFamily="18" charset="0"/>
              </a:rPr>
              <a:t>Does not have a road centerline match </a:t>
            </a:r>
          </a:p>
        </p:txBody>
      </p:sp>
      <p:sp>
        <p:nvSpPr>
          <p:cNvPr id="4" name="Title 1"/>
          <p:cNvSpPr>
            <a:spLocks noGrp="1"/>
          </p:cNvSpPr>
          <p:nvPr>
            <p:ph type="title"/>
          </p:nvPr>
        </p:nvSpPr>
        <p:spPr/>
        <p:txBody>
          <a:bodyPr>
            <a:normAutofit/>
          </a:bodyPr>
          <a:lstStyle/>
          <a:p>
            <a:r>
              <a:rPr lang="en-US" sz="4000" dirty="0">
                <a:latin typeface="Cambria" panose="02040503050406030204" pitchFamily="18" charset="0"/>
                <a:ea typeface="Cambria" panose="02040503050406030204" pitchFamily="18" charset="0"/>
              </a:rPr>
              <a:t>GIS-MSAG Comparison – Interpreting Results</a:t>
            </a:r>
          </a:p>
        </p:txBody>
      </p:sp>
      <p:pic>
        <p:nvPicPr>
          <p:cNvPr id="5" name="Picture 4"/>
          <p:cNvPicPr>
            <a:picLocks noChangeAspect="1"/>
          </p:cNvPicPr>
          <p:nvPr/>
        </p:nvPicPr>
        <p:blipFill>
          <a:blip r:embed="rId2"/>
          <a:stretch>
            <a:fillRect/>
          </a:stretch>
        </p:blipFill>
        <p:spPr>
          <a:xfrm>
            <a:off x="1089665" y="3881532"/>
            <a:ext cx="4695825" cy="1638300"/>
          </a:xfrm>
          <a:prstGeom prst="rect">
            <a:avLst/>
          </a:prstGeom>
        </p:spPr>
      </p:pic>
      <p:pic>
        <p:nvPicPr>
          <p:cNvPr id="6" name="Picture 5"/>
          <p:cNvPicPr>
            <a:picLocks noChangeAspect="1"/>
          </p:cNvPicPr>
          <p:nvPr/>
        </p:nvPicPr>
        <p:blipFill>
          <a:blip r:embed="rId3"/>
          <a:stretch>
            <a:fillRect/>
          </a:stretch>
        </p:blipFill>
        <p:spPr>
          <a:xfrm>
            <a:off x="6166743" y="3881532"/>
            <a:ext cx="4981575" cy="1676400"/>
          </a:xfrm>
          <a:prstGeom prst="rect">
            <a:avLst/>
          </a:prstGeom>
        </p:spPr>
      </p:pic>
      <p:sp>
        <p:nvSpPr>
          <p:cNvPr id="7" name="TextBox 6"/>
          <p:cNvSpPr txBox="1"/>
          <p:nvPr/>
        </p:nvSpPr>
        <p:spPr>
          <a:xfrm>
            <a:off x="1033414" y="3262501"/>
            <a:ext cx="4176271"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Derived from GIS data (road centerlines)</a:t>
            </a:r>
          </a:p>
        </p:txBody>
      </p:sp>
      <p:sp>
        <p:nvSpPr>
          <p:cNvPr id="8" name="TextBox 7"/>
          <p:cNvSpPr txBox="1"/>
          <p:nvPr/>
        </p:nvSpPr>
        <p:spPr>
          <a:xfrm>
            <a:off x="6166743" y="3262501"/>
            <a:ext cx="3510063"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Derived from MSAG from 911NET</a:t>
            </a:r>
          </a:p>
        </p:txBody>
      </p:sp>
      <p:sp>
        <p:nvSpPr>
          <p:cNvPr id="9" name="TextBox 8"/>
          <p:cNvSpPr txBox="1"/>
          <p:nvPr/>
        </p:nvSpPr>
        <p:spPr>
          <a:xfrm>
            <a:off x="1478966" y="5719269"/>
            <a:ext cx="9099594" cy="646331"/>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Fix: Data Providers &amp; PSAPs must coordinate to establish the authoritative dataset and update the non-authoritative dataset!</a:t>
            </a:r>
          </a:p>
        </p:txBody>
      </p:sp>
    </p:spTree>
    <p:extLst>
      <p:ext uri="{BB962C8B-B14F-4D97-AF65-F5344CB8AC3E}">
        <p14:creationId xmlns:p14="http://schemas.microsoft.com/office/powerpoint/2010/main" val="6011817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ambria" panose="02040503050406030204" pitchFamily="18" charset="0"/>
                <a:ea typeface="Cambria" panose="02040503050406030204" pitchFamily="18" charset="0"/>
              </a:rPr>
              <a:t>EFOLEYAVE|FORTSUMNER|00943 – Not in MSAG- Val: 1300 </a:t>
            </a:r>
          </a:p>
          <a:p>
            <a:pPr lvl="1"/>
            <a:r>
              <a:rPr lang="en-US" i="1" dirty="0">
                <a:latin typeface="Cambria" panose="02040503050406030204" pitchFamily="18" charset="0"/>
                <a:ea typeface="Cambria" panose="02040503050406030204" pitchFamily="18" charset="0"/>
              </a:rPr>
              <a:t>EFOLEYAVE|FORTSUMNER|00940 – Does not have a road centerline match </a:t>
            </a:r>
          </a:p>
        </p:txBody>
      </p:sp>
      <p:sp>
        <p:nvSpPr>
          <p:cNvPr id="4" name="Title 1"/>
          <p:cNvSpPr>
            <a:spLocks noGrp="1"/>
          </p:cNvSpPr>
          <p:nvPr>
            <p:ph type="title"/>
          </p:nvPr>
        </p:nvSpPr>
        <p:spPr/>
        <p:txBody>
          <a:bodyPr>
            <a:normAutofit/>
          </a:bodyPr>
          <a:lstStyle/>
          <a:p>
            <a:r>
              <a:rPr lang="en-US" sz="4000" dirty="0">
                <a:latin typeface="Cambria" panose="02040503050406030204" pitchFamily="18" charset="0"/>
                <a:ea typeface="Cambria" panose="02040503050406030204" pitchFamily="18" charset="0"/>
              </a:rPr>
              <a:t>GIS-MSAG Comparison – Interpreting Results</a:t>
            </a:r>
          </a:p>
        </p:txBody>
      </p:sp>
      <p:pic>
        <p:nvPicPr>
          <p:cNvPr id="5" name="Picture 4"/>
          <p:cNvPicPr>
            <a:picLocks noChangeAspect="1"/>
          </p:cNvPicPr>
          <p:nvPr/>
        </p:nvPicPr>
        <p:blipFill>
          <a:blip r:embed="rId2"/>
          <a:stretch>
            <a:fillRect/>
          </a:stretch>
        </p:blipFill>
        <p:spPr>
          <a:xfrm>
            <a:off x="1118652" y="3925709"/>
            <a:ext cx="4686300" cy="1143000"/>
          </a:xfrm>
          <a:prstGeom prst="rect">
            <a:avLst/>
          </a:prstGeom>
        </p:spPr>
      </p:pic>
      <p:pic>
        <p:nvPicPr>
          <p:cNvPr id="6" name="Picture 5"/>
          <p:cNvPicPr>
            <a:picLocks noChangeAspect="1"/>
          </p:cNvPicPr>
          <p:nvPr/>
        </p:nvPicPr>
        <p:blipFill>
          <a:blip r:embed="rId3"/>
          <a:stretch>
            <a:fillRect/>
          </a:stretch>
        </p:blipFill>
        <p:spPr>
          <a:xfrm>
            <a:off x="6267072" y="3837755"/>
            <a:ext cx="4981575" cy="1476375"/>
          </a:xfrm>
          <a:prstGeom prst="rect">
            <a:avLst/>
          </a:prstGeom>
        </p:spPr>
      </p:pic>
      <p:sp>
        <p:nvSpPr>
          <p:cNvPr id="7" name="TextBox 6"/>
          <p:cNvSpPr txBox="1"/>
          <p:nvPr/>
        </p:nvSpPr>
        <p:spPr>
          <a:xfrm>
            <a:off x="1033414" y="3262501"/>
            <a:ext cx="4176271"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Derived from GIS data (road centerlines)</a:t>
            </a:r>
          </a:p>
        </p:txBody>
      </p:sp>
      <p:sp>
        <p:nvSpPr>
          <p:cNvPr id="8" name="TextBox 7"/>
          <p:cNvSpPr txBox="1"/>
          <p:nvPr/>
        </p:nvSpPr>
        <p:spPr>
          <a:xfrm>
            <a:off x="6166743" y="3262501"/>
            <a:ext cx="3510063"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Derived from MSAG from 911NET</a:t>
            </a:r>
          </a:p>
        </p:txBody>
      </p:sp>
      <p:sp>
        <p:nvSpPr>
          <p:cNvPr id="9" name="TextBox 8"/>
          <p:cNvSpPr txBox="1"/>
          <p:nvPr/>
        </p:nvSpPr>
        <p:spPr>
          <a:xfrm>
            <a:off x="1478966" y="5719269"/>
            <a:ext cx="9099594" cy="646331"/>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Fix: Data Providers &amp; PSAPs must coordinate to establish the authoritative dataset and update the non-authoritative dataset!</a:t>
            </a:r>
          </a:p>
        </p:txBody>
      </p:sp>
    </p:spTree>
    <p:extLst>
      <p:ext uri="{BB962C8B-B14F-4D97-AF65-F5344CB8AC3E}">
        <p14:creationId xmlns:p14="http://schemas.microsoft.com/office/powerpoint/2010/main" val="274052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Our Role</a:t>
            </a:r>
          </a:p>
        </p:txBody>
      </p:sp>
      <p:sp>
        <p:nvSpPr>
          <p:cNvPr id="3" name="Content Placeholder 2"/>
          <p:cNvSpPr>
            <a:spLocks noGrp="1"/>
          </p:cNvSpPr>
          <p:nvPr>
            <p:ph idx="1"/>
          </p:nvPr>
        </p:nvSpPr>
        <p:spPr/>
        <p:txBody>
          <a:bodyPr/>
          <a:lstStyle/>
          <a:p>
            <a:r>
              <a:rPr lang="en-US" dirty="0">
                <a:latin typeface="Cambria" panose="02040503050406030204" pitchFamily="18" charset="0"/>
                <a:ea typeface="Cambria" panose="02040503050406030204" pitchFamily="18" charset="0"/>
              </a:rPr>
              <a:t>The NM911 Program contracted with the Earth Data Analysis Center, University of New Mexico (UNM EDAC) to – </a:t>
            </a:r>
          </a:p>
          <a:p>
            <a:pPr lvl="1"/>
            <a:r>
              <a:rPr lang="en-US" dirty="0">
                <a:latin typeface="Cambria" panose="02040503050406030204" pitchFamily="18" charset="0"/>
                <a:ea typeface="Cambria" panose="02040503050406030204" pitchFamily="18" charset="0"/>
              </a:rPr>
              <a:t>Securely acquire geospatial data from local government entities, validate and process data into the statewide model</a:t>
            </a:r>
          </a:p>
          <a:p>
            <a:pPr lvl="1"/>
            <a:r>
              <a:rPr lang="en-US" dirty="0">
                <a:latin typeface="Cambria" panose="02040503050406030204" pitchFamily="18" charset="0"/>
                <a:ea typeface="Cambria" panose="02040503050406030204" pitchFamily="18" charset="0"/>
              </a:rPr>
              <a:t>Assist GIS data providers with data corrections</a:t>
            </a:r>
          </a:p>
          <a:p>
            <a:pPr lvl="1"/>
            <a:r>
              <a:rPr lang="en-US" dirty="0">
                <a:latin typeface="Cambria" panose="02040503050406030204" pitchFamily="18" charset="0"/>
                <a:ea typeface="Cambria" panose="02040503050406030204" pitchFamily="18" charset="0"/>
              </a:rPr>
              <a:t>Compare GIS data with MSAG and ALI data to create synchrony between all three datasets</a:t>
            </a:r>
          </a:p>
          <a:p>
            <a:pPr lvl="1"/>
            <a:r>
              <a:rPr lang="en-US" dirty="0">
                <a:latin typeface="Cambria" panose="02040503050406030204" pitchFamily="18" charset="0"/>
                <a:ea typeface="Cambria" panose="02040503050406030204" pitchFamily="18" charset="0"/>
              </a:rPr>
              <a:t>Assist GIS data providers and MSAG Coordinators with synchronizing GIS-MSAG-ALI datasets by updating and correcting data discrepancies</a:t>
            </a:r>
          </a:p>
        </p:txBody>
      </p:sp>
    </p:spTree>
    <p:extLst>
      <p:ext uri="{BB962C8B-B14F-4D97-AF65-F5344CB8AC3E}">
        <p14:creationId xmlns:p14="http://schemas.microsoft.com/office/powerpoint/2010/main" val="1500335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BEST PRACTICES</a:t>
            </a:r>
          </a:p>
        </p:txBody>
      </p:sp>
      <p:sp>
        <p:nvSpPr>
          <p:cNvPr id="3" name="Text Placeholder 2"/>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To improve data accuracy!</a:t>
            </a:r>
          </a:p>
        </p:txBody>
      </p:sp>
    </p:spTree>
    <p:extLst>
      <p:ext uri="{BB962C8B-B14F-4D97-AF65-F5344CB8AC3E}">
        <p14:creationId xmlns:p14="http://schemas.microsoft.com/office/powerpoint/2010/main" val="1900975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Improving Data Accuracy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latin typeface="Cambria" panose="02040503050406030204" pitchFamily="18" charset="0"/>
                <a:ea typeface="Cambria" panose="02040503050406030204" pitchFamily="18" charset="0"/>
              </a:rPr>
              <a:t>Actual vs. Potential Address Ranges</a:t>
            </a:r>
          </a:p>
          <a:p>
            <a:r>
              <a:rPr lang="en-US" dirty="0">
                <a:latin typeface="Cambria" panose="02040503050406030204" pitchFamily="18" charset="0"/>
                <a:ea typeface="Cambria" panose="02040503050406030204" pitchFamily="18" charset="0"/>
              </a:rPr>
              <a:t>An actual range in a city block reflects the highest and lowest potential address on that block as per the lot or plat system, which may assign one address for every 25 feet of frontage</a:t>
            </a:r>
          </a:p>
          <a:p>
            <a:r>
              <a:rPr lang="en-US" dirty="0">
                <a:latin typeface="Cambria" panose="02040503050406030204" pitchFamily="18" charset="0"/>
                <a:ea typeface="Cambria" panose="02040503050406030204" pitchFamily="18" charset="0"/>
              </a:rPr>
              <a:t>A potential range in a city block ends at 99 such as 100-199, 200-299, etc.</a:t>
            </a:r>
          </a:p>
          <a:p>
            <a:r>
              <a:rPr lang="en-US" dirty="0">
                <a:latin typeface="Cambria" panose="02040503050406030204" pitchFamily="18" charset="0"/>
                <a:ea typeface="Cambria" panose="02040503050406030204" pitchFamily="18" charset="0"/>
              </a:rPr>
              <a:t>The GIS should reflect actual ranging. The MSAG is more likely to reflect potential, and as a city has the same responders (same ESN), you’ll see 100-1299 in MSAGs</a:t>
            </a:r>
          </a:p>
          <a:p>
            <a:r>
              <a:rPr lang="en-US" dirty="0">
                <a:latin typeface="Cambria" panose="02040503050406030204" pitchFamily="18" charset="0"/>
                <a:ea typeface="Cambria" panose="02040503050406030204" pitchFamily="18" charset="0"/>
              </a:rPr>
              <a:t>An actual range in a rural area may mean only the highest and lowest actual addresses on a given road</a:t>
            </a:r>
          </a:p>
          <a:p>
            <a:r>
              <a:rPr lang="en-US" dirty="0">
                <a:latin typeface="Cambria" panose="02040503050406030204" pitchFamily="18" charset="0"/>
                <a:ea typeface="Cambria" panose="02040503050406030204" pitchFamily="18" charset="0"/>
              </a:rPr>
              <a:t>A potential range in a rural area means the highest and lowest potential address for the segment as per the interval or grid</a:t>
            </a:r>
          </a:p>
          <a:p>
            <a:r>
              <a:rPr lang="en-US" dirty="0">
                <a:latin typeface="Cambria" panose="02040503050406030204" pitchFamily="18" charset="0"/>
                <a:ea typeface="Cambria" panose="02040503050406030204" pitchFamily="18" charset="0"/>
              </a:rPr>
              <a:t>The GIS should reflect potential ranging for accurate geocoding. Yes, this is different than in cities! The MSAG can reflect either, but will have to be updated if structures are added on either end</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84883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latin typeface="Cambria" panose="02040503050406030204" pitchFamily="18" charset="0"/>
                <a:ea typeface="Cambria" panose="02040503050406030204" pitchFamily="18" charset="0"/>
              </a:rPr>
              <a:t>Street type abbreviations: NENA standards call to uses the USPS standards as per Publication 28. Abbreviations are two-four characters.</a:t>
            </a:r>
          </a:p>
          <a:p>
            <a:pPr lvl="1"/>
            <a:r>
              <a:rPr lang="en-US" dirty="0">
                <a:latin typeface="Cambria" panose="02040503050406030204" pitchFamily="18" charset="0"/>
                <a:ea typeface="Cambria" panose="02040503050406030204" pitchFamily="18" charset="0"/>
              </a:rPr>
              <a:t>AVE not AV</a:t>
            </a:r>
          </a:p>
          <a:p>
            <a:pPr lvl="1"/>
            <a:r>
              <a:rPr lang="en-US" dirty="0">
                <a:latin typeface="Cambria" panose="02040503050406030204" pitchFamily="18" charset="0"/>
                <a:ea typeface="Cambria" panose="02040503050406030204" pitchFamily="18" charset="0"/>
              </a:rPr>
              <a:t>TRL not TR</a:t>
            </a:r>
          </a:p>
          <a:p>
            <a:pPr lvl="1"/>
            <a:r>
              <a:rPr lang="en-US" dirty="0">
                <a:latin typeface="Cambria" panose="02040503050406030204" pitchFamily="18" charset="0"/>
                <a:ea typeface="Cambria" panose="02040503050406030204" pitchFamily="18" charset="0"/>
              </a:rPr>
              <a:t>LOOP not LP</a:t>
            </a:r>
          </a:p>
          <a:p>
            <a:pPr lvl="1"/>
            <a:r>
              <a:rPr lang="en-US" dirty="0">
                <a:latin typeface="Cambria" panose="02040503050406030204" pitchFamily="18" charset="0"/>
                <a:ea typeface="Cambria" panose="02040503050406030204" pitchFamily="18" charset="0"/>
              </a:rPr>
              <a:t>LN not LA</a:t>
            </a:r>
          </a:p>
          <a:p>
            <a:r>
              <a:rPr lang="en-US" dirty="0">
                <a:latin typeface="Cambria" panose="02040503050406030204" pitchFamily="18" charset="0"/>
                <a:ea typeface="Cambria" panose="02040503050406030204" pitchFamily="18" charset="0"/>
              </a:rPr>
              <a:t>Abbreviations to Shorten Road Names: There is a space limitation currently the number of characters allowable in a road name in the MSAG (28 – 36).</a:t>
            </a:r>
          </a:p>
          <a:p>
            <a:pPr lvl="1"/>
            <a:r>
              <a:rPr lang="en-US" dirty="0">
                <a:latin typeface="Cambria" panose="02040503050406030204" pitchFamily="18" charset="0"/>
                <a:ea typeface="Cambria" panose="02040503050406030204" pitchFamily="18" charset="0"/>
              </a:rPr>
              <a:t>Bloomfield Cemetery Rd vs. Bloomfield </a:t>
            </a:r>
            <a:r>
              <a:rPr lang="en-US" dirty="0" err="1">
                <a:latin typeface="Cambria" panose="02040503050406030204" pitchFamily="18" charset="0"/>
                <a:ea typeface="Cambria" panose="02040503050406030204" pitchFamily="18" charset="0"/>
              </a:rPr>
              <a:t>Cmty</a:t>
            </a:r>
            <a:r>
              <a:rPr lang="en-US" dirty="0">
                <a:latin typeface="Cambria" panose="02040503050406030204" pitchFamily="18" charset="0"/>
                <a:ea typeface="Cambria" panose="02040503050406030204" pitchFamily="18" charset="0"/>
              </a:rPr>
              <a:t> Rd</a:t>
            </a:r>
          </a:p>
          <a:p>
            <a:pPr marL="0" indent="0">
              <a:buNone/>
            </a:pPr>
            <a:endParaRPr lang="en-US"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USPS Postal Addressing Standards https://pe.usps.com/text/pub28/welcome.htm</a:t>
            </a:r>
          </a:p>
        </p:txBody>
      </p:sp>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Improving Data Accuracy</a:t>
            </a:r>
          </a:p>
        </p:txBody>
      </p:sp>
    </p:spTree>
    <p:extLst>
      <p:ext uri="{BB962C8B-B14F-4D97-AF65-F5344CB8AC3E}">
        <p14:creationId xmlns:p14="http://schemas.microsoft.com/office/powerpoint/2010/main" val="21052854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latin typeface="Cambria" panose="02040503050406030204" pitchFamily="18" charset="0"/>
                <a:ea typeface="Cambria" panose="02040503050406030204" pitchFamily="18" charset="0"/>
              </a:rPr>
              <a:t>Pre vs. Post </a:t>
            </a:r>
            <a:r>
              <a:rPr lang="en-US" dirty="0" err="1">
                <a:latin typeface="Cambria" panose="02040503050406030204" pitchFamily="18" charset="0"/>
                <a:ea typeface="Cambria" panose="02040503050406030204" pitchFamily="18" charset="0"/>
              </a:rPr>
              <a:t>Directionals</a:t>
            </a:r>
            <a:endParaRPr lang="en-US" dirty="0">
              <a:latin typeface="Cambria" panose="02040503050406030204" pitchFamily="18" charset="0"/>
              <a:ea typeface="Cambria" panose="02040503050406030204" pitchFamily="18" charset="0"/>
            </a:endParaRPr>
          </a:p>
          <a:p>
            <a:pPr lvl="1"/>
            <a:r>
              <a:rPr lang="en-US" dirty="0">
                <a:latin typeface="Cambria" panose="02040503050406030204" pitchFamily="18" charset="0"/>
                <a:ea typeface="Cambria" panose="02040503050406030204" pitchFamily="18" charset="0"/>
              </a:rPr>
              <a:t>NW Alameda Blvd vs. Alameda Blvd NW</a:t>
            </a:r>
          </a:p>
          <a:p>
            <a:pPr lvl="1"/>
            <a:r>
              <a:rPr lang="en-US" dirty="0">
                <a:latin typeface="Cambria" panose="02040503050406030204" pitchFamily="18" charset="0"/>
                <a:ea typeface="Cambria" panose="02040503050406030204" pitchFamily="18" charset="0"/>
              </a:rPr>
              <a:t>S Aztec Rd vs. Aztec Rd S</a:t>
            </a:r>
          </a:p>
          <a:p>
            <a:r>
              <a:rPr lang="en-US" dirty="0">
                <a:latin typeface="Cambria" panose="02040503050406030204" pitchFamily="18" charset="0"/>
                <a:ea typeface="Cambria" panose="02040503050406030204" pitchFamily="18" charset="0"/>
              </a:rPr>
              <a:t>Spell out all designations: Standardizing the way highways are designated across the state will result in more accurate locations and more accurate routing</a:t>
            </a:r>
          </a:p>
          <a:p>
            <a:pPr lvl="1"/>
            <a:r>
              <a:rPr lang="en-US" dirty="0">
                <a:latin typeface="Cambria" panose="02040503050406030204" pitchFamily="18" charset="0"/>
                <a:ea typeface="Cambria" panose="02040503050406030204" pitchFamily="18" charset="0"/>
              </a:rPr>
              <a:t>State Highway 54 or NM Highway 54 or Highway 54</a:t>
            </a:r>
          </a:p>
          <a:p>
            <a:pPr lvl="1"/>
            <a:r>
              <a:rPr lang="en-US" dirty="0">
                <a:latin typeface="Cambria" panose="02040503050406030204" pitchFamily="18" charset="0"/>
                <a:ea typeface="Cambria" panose="02040503050406030204" pitchFamily="18" charset="0"/>
              </a:rPr>
              <a:t>County Road 123</a:t>
            </a:r>
          </a:p>
          <a:p>
            <a:r>
              <a:rPr lang="en-US" dirty="0">
                <a:latin typeface="Cambria" panose="02040503050406030204" pitchFamily="18" charset="0"/>
                <a:ea typeface="Cambria" panose="02040503050406030204" pitchFamily="18" charset="0"/>
              </a:rPr>
              <a:t>Spelling variations</a:t>
            </a:r>
          </a:p>
          <a:p>
            <a:pPr lvl="1"/>
            <a:r>
              <a:rPr lang="en-US" dirty="0">
                <a:latin typeface="Cambria" panose="02040503050406030204" pitchFamily="18" charset="0"/>
                <a:ea typeface="Cambria" panose="02040503050406030204" pitchFamily="18" charset="0"/>
              </a:rPr>
              <a:t>Bloomfield Cemetery Rd vs. Bloomfield </a:t>
            </a:r>
            <a:r>
              <a:rPr lang="en-US" dirty="0" err="1">
                <a:latin typeface="Cambria" panose="02040503050406030204" pitchFamily="18" charset="0"/>
                <a:ea typeface="Cambria" panose="02040503050406030204" pitchFamily="18" charset="0"/>
              </a:rPr>
              <a:t>Cemetary</a:t>
            </a:r>
            <a:r>
              <a:rPr lang="en-US" dirty="0">
                <a:latin typeface="Cambria" panose="02040503050406030204" pitchFamily="18" charset="0"/>
                <a:ea typeface="Cambria" panose="02040503050406030204" pitchFamily="18" charset="0"/>
              </a:rPr>
              <a:t> Rd</a:t>
            </a:r>
          </a:p>
          <a:p>
            <a:pPr lvl="1"/>
            <a:r>
              <a:rPr lang="en-US" dirty="0">
                <a:latin typeface="Cambria" panose="02040503050406030204" pitchFamily="18" charset="0"/>
                <a:ea typeface="Cambria" panose="02040503050406030204" pitchFamily="18" charset="0"/>
              </a:rPr>
              <a:t>Dona Ana Rd vs. Dona Anna Rd</a:t>
            </a:r>
          </a:p>
          <a:p>
            <a:pPr lvl="1"/>
            <a:r>
              <a:rPr lang="en-US" dirty="0" err="1">
                <a:latin typeface="Cambria" panose="02040503050406030204" pitchFamily="18" charset="0"/>
                <a:ea typeface="Cambria" panose="02040503050406030204" pitchFamily="18" charset="0"/>
              </a:rPr>
              <a:t>Chisum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Trl</a:t>
            </a:r>
            <a:r>
              <a:rPr lang="en-US" dirty="0">
                <a:latin typeface="Cambria" panose="02040503050406030204" pitchFamily="18" charset="0"/>
                <a:ea typeface="Cambria" panose="02040503050406030204" pitchFamily="18" charset="0"/>
              </a:rPr>
              <a:t> vs. Chisholm </a:t>
            </a:r>
            <a:r>
              <a:rPr lang="en-US" dirty="0" err="1">
                <a:latin typeface="Cambria" panose="02040503050406030204" pitchFamily="18" charset="0"/>
                <a:ea typeface="Cambria" panose="02040503050406030204" pitchFamily="18" charset="0"/>
              </a:rPr>
              <a:t>Trl</a:t>
            </a:r>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Improving Data Accuracy</a:t>
            </a:r>
          </a:p>
        </p:txBody>
      </p:sp>
    </p:spTree>
    <p:extLst>
      <p:ext uri="{BB962C8B-B14F-4D97-AF65-F5344CB8AC3E}">
        <p14:creationId xmlns:p14="http://schemas.microsoft.com/office/powerpoint/2010/main" val="2348178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Cambria" panose="02040503050406030204" pitchFamily="18" charset="0"/>
                <a:ea typeface="Cambria" panose="02040503050406030204" pitchFamily="18" charset="0"/>
              </a:rPr>
              <a:t>Punctuation: </a:t>
            </a:r>
            <a:r>
              <a:rPr lang="en-US" u="sng" dirty="0">
                <a:latin typeface="Cambria" panose="02040503050406030204" pitchFamily="18" charset="0"/>
                <a:ea typeface="Cambria" panose="02040503050406030204" pitchFamily="18" charset="0"/>
              </a:rPr>
              <a:t>NO, always avoid</a:t>
            </a:r>
          </a:p>
          <a:p>
            <a:pPr lvl="1"/>
            <a:r>
              <a:rPr lang="en-US" dirty="0">
                <a:latin typeface="Cambria" panose="02040503050406030204" pitchFamily="18" charset="0"/>
                <a:ea typeface="Cambria" panose="02040503050406030204" pitchFamily="18" charset="0"/>
              </a:rPr>
              <a:t>Mayfield-Brown St vs. Mayfield Brown St</a:t>
            </a:r>
          </a:p>
          <a:p>
            <a:pPr lvl="1"/>
            <a:r>
              <a:rPr lang="en-US" dirty="0">
                <a:latin typeface="Cambria" panose="02040503050406030204" pitchFamily="18" charset="0"/>
                <a:ea typeface="Cambria" panose="02040503050406030204" pitchFamily="18" charset="0"/>
              </a:rPr>
              <a:t>Jenkin’s St vs. Jenkins St</a:t>
            </a:r>
          </a:p>
          <a:p>
            <a:r>
              <a:rPr lang="en-US" dirty="0">
                <a:latin typeface="Cambria" panose="02040503050406030204" pitchFamily="18" charset="0"/>
                <a:ea typeface="Cambria" panose="02040503050406030204" pitchFamily="18" charset="0"/>
              </a:rPr>
              <a:t>Spanish/English Names: Only one should be correct and there should not be variants in the MSAG</a:t>
            </a:r>
          </a:p>
          <a:p>
            <a:pPr lvl="1"/>
            <a:r>
              <a:rPr lang="en-US" dirty="0">
                <a:latin typeface="Cambria" panose="02040503050406030204" pitchFamily="18" charset="0"/>
                <a:ea typeface="Cambria" panose="02040503050406030204" pitchFamily="18" charset="0"/>
              </a:rPr>
              <a:t>Ana Maria Ave vs. </a:t>
            </a:r>
            <a:r>
              <a:rPr lang="en-US" dirty="0" err="1">
                <a:latin typeface="Cambria" panose="02040503050406030204" pitchFamily="18" charset="0"/>
                <a:ea typeface="Cambria" panose="02040503050406030204" pitchFamily="18" charset="0"/>
              </a:rPr>
              <a:t>Avenida</a:t>
            </a:r>
            <a:r>
              <a:rPr lang="en-US" dirty="0">
                <a:latin typeface="Cambria" panose="02040503050406030204" pitchFamily="18" charset="0"/>
                <a:ea typeface="Cambria" panose="02040503050406030204" pitchFamily="18" charset="0"/>
              </a:rPr>
              <a:t> Ana Maria</a:t>
            </a:r>
          </a:p>
          <a:p>
            <a:pPr lvl="1"/>
            <a:r>
              <a:rPr lang="en-US" dirty="0" err="1">
                <a:latin typeface="Cambria" panose="02040503050406030204" pitchFamily="18" charset="0"/>
                <a:ea typeface="Cambria" panose="02040503050406030204" pitchFamily="18" charset="0"/>
              </a:rPr>
              <a:t>Calle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Cinturon</a:t>
            </a:r>
            <a:r>
              <a:rPr lang="en-US" dirty="0">
                <a:latin typeface="Cambria" panose="02040503050406030204" pitchFamily="18" charset="0"/>
                <a:ea typeface="Cambria" panose="02040503050406030204" pitchFamily="18" charset="0"/>
              </a:rPr>
              <a:t> vs. </a:t>
            </a:r>
            <a:r>
              <a:rPr lang="en-US" dirty="0" err="1">
                <a:latin typeface="Cambria" panose="02040503050406030204" pitchFamily="18" charset="0"/>
                <a:ea typeface="Cambria" panose="02040503050406030204" pitchFamily="18" charset="0"/>
              </a:rPr>
              <a:t>Cinturon</a:t>
            </a:r>
            <a:r>
              <a:rPr lang="en-US" dirty="0">
                <a:latin typeface="Cambria" panose="02040503050406030204" pitchFamily="18" charset="0"/>
                <a:ea typeface="Cambria" panose="02040503050406030204" pitchFamily="18" charset="0"/>
              </a:rPr>
              <a:t> St</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Improving Data Accuracy</a:t>
            </a:r>
          </a:p>
        </p:txBody>
      </p:sp>
    </p:spTree>
    <p:extLst>
      <p:ext uri="{BB962C8B-B14F-4D97-AF65-F5344CB8AC3E}">
        <p14:creationId xmlns:p14="http://schemas.microsoft.com/office/powerpoint/2010/main" val="1387940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Cambria" panose="02040503050406030204" pitchFamily="18" charset="0"/>
                <a:ea typeface="Cambria" panose="02040503050406030204" pitchFamily="18" charset="0"/>
              </a:rPr>
              <a:t>Numbers/Letters: Numbers are preferred. Letters should be used only for duplicate road names in different cities</a:t>
            </a:r>
          </a:p>
          <a:p>
            <a:pPr lvl="1"/>
            <a:r>
              <a:rPr lang="en-US" dirty="0">
                <a:latin typeface="Cambria" panose="02040503050406030204" pitchFamily="18" charset="0"/>
                <a:ea typeface="Cambria" panose="02040503050406030204" pitchFamily="18" charset="0"/>
              </a:rPr>
              <a:t>First St vs. 1st St.</a:t>
            </a:r>
          </a:p>
          <a:p>
            <a:pPr lvl="1"/>
            <a:r>
              <a:rPr lang="en-US" dirty="0">
                <a:latin typeface="Cambria" panose="02040503050406030204" pitchFamily="18" charset="0"/>
                <a:ea typeface="Cambria" panose="02040503050406030204" pitchFamily="18" charset="0"/>
              </a:rPr>
              <a:t>Fourth Ave vs. 4th Ave</a:t>
            </a:r>
          </a:p>
          <a:p>
            <a:r>
              <a:rPr lang="en-US" dirty="0">
                <a:latin typeface="Cambria" panose="02040503050406030204" pitchFamily="18" charset="0"/>
                <a:ea typeface="Cambria" panose="02040503050406030204" pitchFamily="18" charset="0"/>
              </a:rPr>
              <a:t>County Road Designations: Avoid beginning road names with numbers. Use consistent designations with the “spelled out” County Road preferred as per USPS guidelines.</a:t>
            </a:r>
          </a:p>
          <a:p>
            <a:pPr lvl="1"/>
            <a:r>
              <a:rPr lang="en-US" dirty="0">
                <a:latin typeface="Cambria" panose="02040503050406030204" pitchFamily="18" charset="0"/>
                <a:ea typeface="Cambria" panose="02040503050406030204" pitchFamily="18" charset="0"/>
              </a:rPr>
              <a:t>County Road B120 vs. B120</a:t>
            </a:r>
          </a:p>
          <a:p>
            <a:pPr lvl="1"/>
            <a:r>
              <a:rPr lang="en-US" dirty="0">
                <a:latin typeface="Cambria" panose="02040503050406030204" pitchFamily="18" charset="0"/>
                <a:ea typeface="Cambria" panose="02040503050406030204" pitchFamily="18" charset="0"/>
              </a:rPr>
              <a:t>Road 303 vs. 303 Road</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Improving Data Accuracy</a:t>
            </a:r>
          </a:p>
        </p:txBody>
      </p:sp>
    </p:spTree>
    <p:extLst>
      <p:ext uri="{BB962C8B-B14F-4D97-AF65-F5344CB8AC3E}">
        <p14:creationId xmlns:p14="http://schemas.microsoft.com/office/powerpoint/2010/main" val="21567432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zh-CN" dirty="0">
                <a:ea typeface="SimSun" panose="02010600030101010101" pitchFamily="2" charset="-122"/>
              </a:rPr>
              <a:t>Post-Test Guidelines</a:t>
            </a:r>
            <a:endParaRPr lang="en-US" dirty="0">
              <a:latin typeface="Cambria" panose="02040503050406030204" pitchFamily="18" charset="0"/>
              <a:ea typeface="Cambria" panose="02040503050406030204" pitchFamily="18" charset="0"/>
            </a:endParaRPr>
          </a:p>
        </p:txBody>
      </p:sp>
      <p:sp>
        <p:nvSpPr>
          <p:cNvPr id="10242" name="Content Placeholder 4"/>
          <p:cNvSpPr>
            <a:spLocks noGrp="1"/>
          </p:cNvSpPr>
          <p:nvPr>
            <p:ph idx="1"/>
          </p:nvPr>
        </p:nvSpPr>
        <p:spPr/>
        <p:txBody>
          <a:bodyPr>
            <a:normAutofit lnSpcReduction="10000"/>
          </a:bodyPr>
          <a:lstStyle/>
          <a:p>
            <a:pPr lvl="0"/>
            <a:r>
              <a:rPr lang="en-US" sz="2000" dirty="0"/>
              <a:t>Please wait to launch the test until you are given the okay.  </a:t>
            </a:r>
          </a:p>
          <a:p>
            <a:pPr lvl="0"/>
            <a:r>
              <a:rPr lang="en-US" sz="2000" dirty="0"/>
              <a:t>Test will only be open for a certain amount of time.</a:t>
            </a:r>
          </a:p>
          <a:p>
            <a:pPr lvl="0"/>
            <a:r>
              <a:rPr lang="en-US" sz="2000" dirty="0"/>
              <a:t>The Post-Test is OPEN BOOK, but use </a:t>
            </a:r>
            <a:r>
              <a:rPr lang="en-US" sz="2000" u="sng" dirty="0"/>
              <a:t>only</a:t>
            </a:r>
            <a:r>
              <a:rPr lang="en-US" sz="2000" dirty="0"/>
              <a:t> your class handout/materials.  No outside searches please.  </a:t>
            </a:r>
          </a:p>
          <a:p>
            <a:pPr lvl="0"/>
            <a:r>
              <a:rPr lang="en-US" sz="2000" dirty="0"/>
              <a:t>Please enter your full name on the test and submit when complete.</a:t>
            </a:r>
          </a:p>
          <a:p>
            <a:pPr lvl="0"/>
            <a:r>
              <a:rPr lang="en-US" sz="2000" dirty="0"/>
              <a:t>You must receive a grade of 6 or above on the post-test to pass the class.</a:t>
            </a:r>
          </a:p>
          <a:p>
            <a:pPr lvl="0"/>
            <a:r>
              <a:rPr lang="en-US" sz="2000" dirty="0"/>
              <a:t>Please do not talk to the instructor or to others while tests are in progress.</a:t>
            </a:r>
          </a:p>
          <a:p>
            <a:pPr lvl="0"/>
            <a:r>
              <a:rPr lang="en-US" sz="2000" dirty="0"/>
              <a:t>If you have follow-up questions, stick around until the post-test is over to engage in conversation with the instructor.</a:t>
            </a:r>
          </a:p>
          <a:p>
            <a:pPr lvl="0"/>
            <a:r>
              <a:rPr lang="en-US" sz="2000" dirty="0"/>
              <a:t>If you do not have questions, please do your </a:t>
            </a:r>
            <a:r>
              <a:rPr lang="en-US" sz="2000" b="1" dirty="0"/>
              <a:t>evaluation</a:t>
            </a:r>
            <a:r>
              <a:rPr lang="en-US" sz="2000" dirty="0"/>
              <a:t> and then you may leave the class. Please type your goodbye into chat.</a:t>
            </a:r>
          </a:p>
          <a:p>
            <a:pPr eaLnBrk="1" hangingPunct="1">
              <a:buFont typeface="Wingdings 3" pitchFamily="18" charset="2"/>
              <a:buNone/>
            </a:pPr>
            <a:endParaRPr lang="en-US" sz="2000" dirty="0">
              <a:latin typeface="Cambria" panose="02040503050406030204" pitchFamily="18" charset="0"/>
              <a:ea typeface="Cambria" panose="02040503050406030204" pitchFamily="18" charset="0"/>
            </a:endParaRPr>
          </a:p>
          <a:p>
            <a:pPr eaLnBrk="1" hangingPunct="1"/>
            <a:endParaRPr lang="en-US" sz="2000" dirty="0">
              <a:latin typeface="Cambria" panose="02040503050406030204" pitchFamily="18" charset="0"/>
              <a:ea typeface="Cambria" panose="020405030504060302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8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914" name="Google Shape;914;p85"/>
          <p:cNvSpPr txBox="1">
            <a:spLocks noGrp="1"/>
          </p:cNvSpPr>
          <p:nvPr>
            <p:ph type="title"/>
          </p:nvPr>
        </p:nvSpPr>
        <p:spPr>
          <a:xfrm>
            <a:off x="643467" y="1325880"/>
            <a:ext cx="3089437" cy="4206240"/>
          </a:xfrm>
          <a:prstGeom prst="rect">
            <a:avLst/>
          </a:prstGeom>
          <a:noFill/>
          <a:ln>
            <a:noFill/>
          </a:ln>
        </p:spPr>
        <p:txBody>
          <a:bodyPr spcFirstLastPara="1" wrap="square" lIns="91425" tIns="45700" rIns="91425" bIns="45700" anchor="ctr" anchorCtr="0">
            <a:normAutofit/>
          </a:bodyPr>
          <a:lstStyle/>
          <a:p>
            <a:pPr marL="0" lvl="0" indent="0" algn="r" rtl="0">
              <a:lnSpc>
                <a:spcPct val="85000"/>
              </a:lnSpc>
              <a:spcBef>
                <a:spcPts val="0"/>
              </a:spcBef>
              <a:spcAft>
                <a:spcPts val="0"/>
              </a:spcAft>
              <a:buClr>
                <a:schemeClr val="dk2"/>
              </a:buClr>
              <a:buSzPts val="3200"/>
              <a:buFont typeface="Cambria"/>
              <a:buNone/>
            </a:pPr>
            <a:r>
              <a:rPr lang="en-US" sz="3200" b="1" dirty="0">
                <a:solidFill>
                  <a:schemeClr val="dk2"/>
                </a:solidFill>
                <a:latin typeface="Cambria"/>
                <a:ea typeface="Cambria"/>
                <a:cs typeface="Cambria"/>
                <a:sym typeface="Cambria"/>
              </a:rPr>
              <a:t>CREDITS</a:t>
            </a:r>
            <a:endParaRPr dirty="0"/>
          </a:p>
        </p:txBody>
      </p:sp>
      <p:sp>
        <p:nvSpPr>
          <p:cNvPr id="915" name="Google Shape;915;p85"/>
          <p:cNvSpPr/>
          <p:nvPr/>
        </p:nvSpPr>
        <p:spPr>
          <a:xfrm>
            <a:off x="0" y="0"/>
            <a:ext cx="12195668" cy="48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6" name="Google Shape;916;p85"/>
          <p:cNvCxnSpPr/>
          <p:nvPr/>
        </p:nvCxnSpPr>
        <p:spPr>
          <a:xfrm>
            <a:off x="4059935" y="1836869"/>
            <a:ext cx="0" cy="3184263"/>
          </a:xfrm>
          <a:prstGeom prst="straightConnector1">
            <a:avLst/>
          </a:prstGeom>
          <a:noFill/>
          <a:ln w="25400" cap="flat" cmpd="sng">
            <a:solidFill>
              <a:schemeClr val="dk2"/>
            </a:solidFill>
            <a:prstDash val="solid"/>
            <a:round/>
            <a:headEnd type="none" w="sm" len="sm"/>
            <a:tailEnd type="none" w="sm" len="sm"/>
          </a:ln>
        </p:spPr>
      </p:cxnSp>
      <p:sp>
        <p:nvSpPr>
          <p:cNvPr id="917" name="Google Shape;917;p85"/>
          <p:cNvSpPr txBox="1">
            <a:spLocks noGrp="1"/>
          </p:cNvSpPr>
          <p:nvPr>
            <p:ph type="body" idx="1"/>
          </p:nvPr>
        </p:nvSpPr>
        <p:spPr>
          <a:xfrm>
            <a:off x="4381668" y="1126067"/>
            <a:ext cx="6605331" cy="4605866"/>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1800"/>
              <a:buNone/>
            </a:pPr>
            <a:r>
              <a:rPr lang="en-US" sz="1800" dirty="0">
                <a:solidFill>
                  <a:schemeClr val="dk2"/>
                </a:solidFill>
                <a:latin typeface="Cambria"/>
                <a:ea typeface="Cambria"/>
                <a:cs typeface="Cambria"/>
                <a:sym typeface="Cambria"/>
              </a:rPr>
              <a:t>This class was originally developed for NM EDGE by</a:t>
            </a:r>
            <a:endParaRPr dirty="0"/>
          </a:p>
          <a:p>
            <a:pPr lvl="0">
              <a:spcBef>
                <a:spcPts val="1400"/>
              </a:spcBef>
              <a:spcAft>
                <a:spcPts val="0"/>
              </a:spcAft>
              <a:buSzPts val="1800"/>
              <a:buNone/>
            </a:pPr>
            <a:r>
              <a:rPr lang="en-US" sz="1800" dirty="0">
                <a:solidFill>
                  <a:schemeClr val="dk2"/>
                </a:solidFill>
                <a:latin typeface="Cambria"/>
                <a:ea typeface="Cambria"/>
                <a:cs typeface="Cambria"/>
                <a:sym typeface="Cambria"/>
              </a:rPr>
              <a:t>Glenn </a:t>
            </a:r>
            <a:r>
              <a:rPr lang="en-US" sz="1800" dirty="0" err="1">
                <a:solidFill>
                  <a:schemeClr val="dk2"/>
                </a:solidFill>
                <a:latin typeface="Cambria"/>
                <a:ea typeface="Cambria"/>
                <a:cs typeface="Cambria"/>
                <a:sym typeface="Cambria"/>
              </a:rPr>
              <a:t>Kammerer</a:t>
            </a:r>
            <a:endParaRPr lang="en-US" sz="1800" dirty="0">
              <a:solidFill>
                <a:schemeClr val="dk2"/>
              </a:solidFill>
              <a:latin typeface="Cambria"/>
              <a:ea typeface="Cambria"/>
              <a:cs typeface="Cambria"/>
              <a:sym typeface="Cambria"/>
            </a:endParaRPr>
          </a:p>
          <a:p>
            <a:pPr lvl="0">
              <a:spcBef>
                <a:spcPts val="1400"/>
              </a:spcBef>
              <a:spcAft>
                <a:spcPts val="0"/>
              </a:spcAft>
              <a:buSzPts val="1800"/>
              <a:buNone/>
            </a:pPr>
            <a:r>
              <a:rPr lang="en-US" sz="1800" dirty="0">
                <a:solidFill>
                  <a:schemeClr val="dk2"/>
                </a:solidFill>
                <a:latin typeface="Cambria"/>
                <a:ea typeface="Cambria"/>
                <a:cs typeface="Cambria"/>
                <a:sym typeface="Cambria"/>
              </a:rPr>
              <a:t>		</a:t>
            </a:r>
            <a:endParaRPr dirty="0"/>
          </a:p>
          <a:p>
            <a:pPr marL="0" lvl="0" indent="0" algn="l" rtl="0">
              <a:lnSpc>
                <a:spcPct val="90000"/>
              </a:lnSpc>
              <a:spcBef>
                <a:spcPts val="1400"/>
              </a:spcBef>
              <a:spcAft>
                <a:spcPts val="0"/>
              </a:spcAft>
              <a:buSzPts val="1800"/>
              <a:buNone/>
            </a:pPr>
            <a:r>
              <a:rPr lang="en-US" sz="1800" dirty="0">
                <a:solidFill>
                  <a:schemeClr val="dk2"/>
                </a:solidFill>
                <a:latin typeface="Cambria"/>
                <a:ea typeface="Cambria"/>
                <a:cs typeface="Cambria"/>
                <a:sym typeface="Cambria"/>
              </a:rPr>
              <a:t>Most recently updated and presented by</a:t>
            </a:r>
            <a:endParaRPr dirty="0"/>
          </a:p>
          <a:p>
            <a:pPr marL="0" lvl="0" indent="0" algn="l" rtl="0">
              <a:lnSpc>
                <a:spcPct val="90000"/>
              </a:lnSpc>
              <a:spcBef>
                <a:spcPts val="1400"/>
              </a:spcBef>
              <a:spcAft>
                <a:spcPts val="0"/>
              </a:spcAft>
              <a:buSzPts val="1800"/>
              <a:buNone/>
            </a:pPr>
            <a:r>
              <a:rPr lang="en-US" sz="1800" dirty="0">
                <a:solidFill>
                  <a:schemeClr val="dk2"/>
                </a:solidFill>
                <a:latin typeface="Cambria"/>
                <a:ea typeface="Cambria"/>
                <a:cs typeface="Cambria"/>
                <a:sym typeface="Cambria"/>
              </a:rPr>
              <a:t>Sandeep Talasila, GISP</a:t>
            </a:r>
            <a:endParaRPr dirty="0"/>
          </a:p>
        </p:txBody>
      </p:sp>
      <p:sp>
        <p:nvSpPr>
          <p:cNvPr id="918" name="Google Shape;918;p85"/>
          <p:cNvSpPr/>
          <p:nvPr/>
        </p:nvSpPr>
        <p:spPr>
          <a:xfrm>
            <a:off x="0" y="6375400"/>
            <a:ext cx="12195668" cy="48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899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a:latin typeface="Cambria" panose="02040503050406030204" pitchFamily="18" charset="0"/>
                <a:ea typeface="Cambria" panose="02040503050406030204" pitchFamily="18" charset="0"/>
              </a:rPr>
              <a:t>All Rights Reserved</a:t>
            </a:r>
          </a:p>
        </p:txBody>
      </p:sp>
      <p:sp>
        <p:nvSpPr>
          <p:cNvPr id="3" name="Content Placeholder 2"/>
          <p:cNvSpPr>
            <a:spLocks noGrp="1"/>
          </p:cNvSpPr>
          <p:nvPr>
            <p:ph idx="1"/>
          </p:nvPr>
        </p:nvSpPr>
        <p:spPr/>
        <p:txBody>
          <a:bodyPr/>
          <a:lstStyle/>
          <a:p>
            <a:pPr marL="0" indent="0" algn="ctr">
              <a:buNone/>
            </a:pPr>
            <a:r>
              <a:rPr lang="en-US" sz="2400" dirty="0">
                <a:solidFill>
                  <a:srgbClr val="FFFFFF"/>
                </a:solidFill>
                <a:latin typeface="Cambria" panose="02040503050406030204" pitchFamily="18" charset="0"/>
                <a:ea typeface="Cambria" panose="02040503050406030204" pitchFamily="18" charset="0"/>
              </a:rPr>
              <a:t>The content of this class and all associated materials have been created for, or intentionally shared with the NM EDGE and, therefore all rights are reserved.</a:t>
            </a:r>
          </a:p>
          <a:p>
            <a:pPr marL="0" indent="0" algn="ctr">
              <a:buNone/>
            </a:pPr>
            <a:endParaRPr lang="en-US" sz="2400" dirty="0">
              <a:solidFill>
                <a:srgbClr val="FFFFFF"/>
              </a:solidFill>
              <a:latin typeface="Cambria" panose="02040503050406030204" pitchFamily="18" charset="0"/>
              <a:ea typeface="Cambria" panose="02040503050406030204" pitchFamily="18" charset="0"/>
            </a:endParaRPr>
          </a:p>
          <a:p>
            <a:pPr marL="0" indent="0" algn="ctr">
              <a:buNone/>
            </a:pPr>
            <a:r>
              <a:rPr lang="en-US" sz="2400" dirty="0">
                <a:solidFill>
                  <a:srgbClr val="FFFFFF"/>
                </a:solidFill>
                <a:latin typeface="Cambria" panose="02040503050406030204" pitchFamily="18" charset="0"/>
                <a:ea typeface="Cambria" panose="02040503050406030204" pitchFamily="18" charset="0"/>
              </a:rPr>
              <a:t>Do Not Duplicate or Share. </a:t>
            </a:r>
          </a:p>
        </p:txBody>
      </p:sp>
      <p:pic>
        <p:nvPicPr>
          <p:cNvPr id="6" name="Picture 5" descr="small logo for email sig"/>
          <p:cNvPicPr/>
          <p:nvPr/>
        </p:nvPicPr>
        <p:blipFill>
          <a:blip r:embed="rId2">
            <a:extLst>
              <a:ext uri="{28A0092B-C50C-407E-A947-70E740481C1C}">
                <a14:useLocalDpi xmlns:a14="http://schemas.microsoft.com/office/drawing/2010/main" val="0"/>
              </a:ext>
            </a:extLst>
          </a:blip>
          <a:srcRect/>
          <a:stretch>
            <a:fillRect/>
          </a:stretch>
        </p:blipFill>
        <p:spPr bwMode="auto">
          <a:xfrm>
            <a:off x="9753600" y="5798820"/>
            <a:ext cx="2190750" cy="838200"/>
          </a:xfrm>
          <a:prstGeom prst="rect">
            <a:avLst/>
          </a:prstGeom>
          <a:noFill/>
          <a:ln>
            <a:noFill/>
          </a:ln>
        </p:spPr>
      </p:pic>
    </p:spTree>
    <p:extLst>
      <p:ext uri="{BB962C8B-B14F-4D97-AF65-F5344CB8AC3E}">
        <p14:creationId xmlns:p14="http://schemas.microsoft.com/office/powerpoint/2010/main" val="119333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latin typeface="Cambria" panose="02040503050406030204" pitchFamily="18" charset="0"/>
                <a:ea typeface="Cambria" panose="02040503050406030204" pitchFamily="18" charset="0"/>
              </a:rPr>
              <a:t>PSAP - Public Safety Answering Point</a:t>
            </a:r>
          </a:p>
        </p:txBody>
      </p:sp>
      <p:sp>
        <p:nvSpPr>
          <p:cNvPr id="5" name="Text Placeholder 4"/>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A 9-1-1 Call Center</a:t>
            </a:r>
          </a:p>
        </p:txBody>
      </p:sp>
    </p:spTree>
    <p:extLst>
      <p:ext uri="{BB962C8B-B14F-4D97-AF65-F5344CB8AC3E}">
        <p14:creationId xmlns:p14="http://schemas.microsoft.com/office/powerpoint/2010/main" val="93605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Cambria" panose="02040503050406030204" pitchFamily="18" charset="0"/>
                <a:ea typeface="Cambria" panose="02040503050406030204" pitchFamily="18" charset="0"/>
              </a:rPr>
              <a:t>Public Safety Answering Point (PSAP)</a:t>
            </a:r>
          </a:p>
        </p:txBody>
      </p:sp>
      <p:sp>
        <p:nvSpPr>
          <p:cNvPr id="10242" name="Content Placeholder 4"/>
          <p:cNvSpPr>
            <a:spLocks noGrp="1"/>
          </p:cNvSpPr>
          <p:nvPr>
            <p:ph idx="1"/>
          </p:nvPr>
        </p:nvSpPr>
        <p:spPr/>
        <p:txBody>
          <a:bodyPr>
            <a:normAutofit/>
          </a:bodyPr>
          <a:lstStyle/>
          <a:p>
            <a:pPr eaLnBrk="1" hangingPunct="1"/>
            <a:r>
              <a:rPr lang="en-US" sz="2400" dirty="0">
                <a:latin typeface="Cambria" panose="02040503050406030204" pitchFamily="18" charset="0"/>
                <a:ea typeface="Cambria" panose="02040503050406030204" pitchFamily="18" charset="0"/>
              </a:rPr>
              <a:t>A PSAP is a “Public Safety Answering Point” or your 9-1-1 center that takes and dispatches 9-1-1 calls</a:t>
            </a:r>
          </a:p>
          <a:p>
            <a:r>
              <a:rPr lang="en-US" sz="2400" dirty="0">
                <a:latin typeface="Cambria" panose="02040503050406030204" pitchFamily="18" charset="0"/>
                <a:ea typeface="Cambria" panose="02040503050406030204" pitchFamily="18" charset="0"/>
              </a:rPr>
              <a:t>New Mexico has consolidated in to 42 PSAPs </a:t>
            </a:r>
          </a:p>
          <a:p>
            <a:pPr lvl="1"/>
            <a:r>
              <a:rPr lang="en-US" sz="2200" dirty="0">
                <a:latin typeface="Cambria" panose="02040503050406030204" pitchFamily="18" charset="0"/>
                <a:ea typeface="Cambria" panose="02040503050406030204" pitchFamily="18" charset="0"/>
              </a:rPr>
              <a:t>40 funded by the E911 Fund: 35 Local Govt. (County, City), 2 Tribal, and 3 Department of Public Safety (NMDPS)</a:t>
            </a:r>
          </a:p>
          <a:p>
            <a:r>
              <a:rPr lang="en-US" sz="2400" dirty="0">
                <a:latin typeface="Cambria" panose="02040503050406030204" pitchFamily="18" charset="0"/>
                <a:ea typeface="Cambria" panose="02040503050406030204" pitchFamily="18" charset="0"/>
              </a:rPr>
              <a:t>A PSAP boundary generally meant to conform to a administrative boundary county, municipality, or Native American boundaries. However, the reality is that this rarely is true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Banded</Template>
  <TotalTime>9744</TotalTime>
  <Words>8284</Words>
  <Application>Microsoft Office PowerPoint</Application>
  <PresentationFormat>Widescreen</PresentationFormat>
  <Paragraphs>774</Paragraphs>
  <Slides>78</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SimSun</vt:lpstr>
      <vt:lpstr>Calibri</vt:lpstr>
      <vt:lpstr>Cambria</vt:lpstr>
      <vt:lpstr>Corbel</vt:lpstr>
      <vt:lpstr>Times New Roman</vt:lpstr>
      <vt:lpstr>Wingdings</vt:lpstr>
      <vt:lpstr>Wingdings 2</vt:lpstr>
      <vt:lpstr>Wingdings 3</vt:lpstr>
      <vt:lpstr>Banded</vt:lpstr>
      <vt:lpstr>GIS 167: MSAG MAINTENANCE</vt:lpstr>
      <vt:lpstr>Pre-Test Guidelines</vt:lpstr>
      <vt:lpstr>Ground Rules for Participating in Class</vt:lpstr>
      <vt:lpstr>Course Assumptions</vt:lpstr>
      <vt:lpstr>New Mexico 911 (NM911) Program</vt:lpstr>
      <vt:lpstr>New Mexico 911 (NM911) PROGRAM</vt:lpstr>
      <vt:lpstr>Our Role</vt:lpstr>
      <vt:lpstr>PSAP - Public Safety Answering Point</vt:lpstr>
      <vt:lpstr>Public Safety Answering Point (PSAP)</vt:lpstr>
      <vt:lpstr>Public Safety Answering Point (PSAP)</vt:lpstr>
      <vt:lpstr>Current 9-1-1 Systems</vt:lpstr>
      <vt:lpstr>MSAG – Master Street Address Guide</vt:lpstr>
      <vt:lpstr>Master Street Address Guide (MSAG)</vt:lpstr>
      <vt:lpstr>Master Street Address Guide (MSAG)</vt:lpstr>
      <vt:lpstr>An MSAG Extract – Example</vt:lpstr>
      <vt:lpstr>MSAG &amp; Wireless Call Handling</vt:lpstr>
      <vt:lpstr>MSAG &amp; Wireless Call Handling</vt:lpstr>
      <vt:lpstr>NM911 – Call Statistics</vt:lpstr>
      <vt:lpstr>The Role of the MSAG</vt:lpstr>
      <vt:lpstr>The 9-1-1 Database(s)</vt:lpstr>
      <vt:lpstr>The 9-1-1 Database: ALI</vt:lpstr>
      <vt:lpstr>The 9-1-1 Database: ELT</vt:lpstr>
      <vt:lpstr>The 9-1-1 Database: GIS</vt:lpstr>
      <vt:lpstr>MSAG &amp; Next Generation (NG)9-1-1</vt:lpstr>
      <vt:lpstr>Synchronization</vt:lpstr>
      <vt:lpstr>MSAG Components</vt:lpstr>
      <vt:lpstr>MSAG Components</vt:lpstr>
      <vt:lpstr>MSAG Components</vt:lpstr>
      <vt:lpstr>MSAG Components</vt:lpstr>
      <vt:lpstr>MSAG Components</vt:lpstr>
      <vt:lpstr>MSAG Components</vt:lpstr>
      <vt:lpstr>MSAG Components</vt:lpstr>
      <vt:lpstr>MSAG Components</vt:lpstr>
      <vt:lpstr>MSAG Updates: When?</vt:lpstr>
      <vt:lpstr>MSAG Updates: Who?</vt:lpstr>
      <vt:lpstr>MSAG Updates: Who?</vt:lpstr>
      <vt:lpstr>Circumventing Errors</vt:lpstr>
      <vt:lpstr>Process/Work – Flow Examples</vt:lpstr>
      <vt:lpstr>Process/Work – Flow Examples</vt:lpstr>
      <vt:lpstr>Process/Work – Flow Examples</vt:lpstr>
      <vt:lpstr>MSAG Updates: How?</vt:lpstr>
      <vt:lpstr>MSAG Updates: Tools/Functions</vt:lpstr>
      <vt:lpstr>PowerPoint Presentation</vt:lpstr>
      <vt:lpstr>PowerPoint Presentation</vt:lpstr>
      <vt:lpstr>PowerPoint Presentation</vt:lpstr>
      <vt:lpstr>9-1-1 NET: Request Status(es)</vt:lpstr>
      <vt:lpstr>MSAG – Bad Data</vt:lpstr>
      <vt:lpstr>MSAG – Bad Data</vt:lpstr>
      <vt:lpstr>MSAG – Bad Data</vt:lpstr>
      <vt:lpstr>MSAG Updates: Corrections</vt:lpstr>
      <vt:lpstr>Local Exchange Carrier (LECs) &amp; MSAG Updates</vt:lpstr>
      <vt:lpstr>701/709 Error Reports</vt:lpstr>
      <vt:lpstr>701/709 Errors</vt:lpstr>
      <vt:lpstr>701/709 error Corrections</vt:lpstr>
      <vt:lpstr>Example: 701 Corrections</vt:lpstr>
      <vt:lpstr>701/709 error Corrections</vt:lpstr>
      <vt:lpstr>Examples:  709 Corrections</vt:lpstr>
      <vt:lpstr>Examples:  709 Corrections</vt:lpstr>
      <vt:lpstr>No Record Found – NRF</vt:lpstr>
      <vt:lpstr>GIS &amp; The MSAG</vt:lpstr>
      <vt:lpstr>GIS &amp; The MSAG</vt:lpstr>
      <vt:lpstr>GIS &amp; The MSAG</vt:lpstr>
      <vt:lpstr>GIS-MSAG Comparison</vt:lpstr>
      <vt:lpstr>GIS-MSAG-ALI Comparison</vt:lpstr>
      <vt:lpstr>GIS-MSAG-ALI Comparison</vt:lpstr>
      <vt:lpstr>GIS-MSAG Comparison – Interpreting Results</vt:lpstr>
      <vt:lpstr>GIS-MSAG Comparison – Interpreting Results</vt:lpstr>
      <vt:lpstr>GIS-MSAG Comparison – Interpreting Results</vt:lpstr>
      <vt:lpstr>GIS-MSAG Comparison – Interpreting Results</vt:lpstr>
      <vt:lpstr>BEST PRACTICES</vt:lpstr>
      <vt:lpstr>Improving Data Accuracy</vt:lpstr>
      <vt:lpstr>Improving Data Accuracy</vt:lpstr>
      <vt:lpstr>Improving Data Accuracy</vt:lpstr>
      <vt:lpstr>Improving Data Accuracy</vt:lpstr>
      <vt:lpstr>Improving Data Accuracy</vt:lpstr>
      <vt:lpstr>Post-Test Guidelines</vt:lpstr>
      <vt:lpstr>CREDITS</vt:lpstr>
      <vt:lpstr>All Rights Reserved</vt:lpstr>
    </vt:vector>
  </TitlesOfParts>
  <Company>Spatial Data Research,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MSAG ERROR RECONCILIATION</dc:title>
  <dc:creator>Susan Cunningham</dc:creator>
  <cp:lastModifiedBy>Sandeep Talasila</cp:lastModifiedBy>
  <cp:revision>281</cp:revision>
  <cp:lastPrinted>2016-09-20T14:43:18Z</cp:lastPrinted>
  <dcterms:created xsi:type="dcterms:W3CDTF">2008-05-04T15:44:18Z</dcterms:created>
  <dcterms:modified xsi:type="dcterms:W3CDTF">2025-03-07T23:29:47Z</dcterms:modified>
</cp:coreProperties>
</file>