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7"/>
  </p:notesMasterIdLst>
  <p:handoutMasterIdLst>
    <p:handoutMasterId r:id="rId38"/>
  </p:handoutMasterIdLst>
  <p:sldIdLst>
    <p:sldId id="256" r:id="rId2"/>
    <p:sldId id="259" r:id="rId3"/>
    <p:sldId id="261" r:id="rId4"/>
    <p:sldId id="262" r:id="rId5"/>
    <p:sldId id="264" r:id="rId6"/>
    <p:sldId id="267" r:id="rId7"/>
    <p:sldId id="266" r:id="rId8"/>
    <p:sldId id="272" r:id="rId9"/>
    <p:sldId id="273" r:id="rId10"/>
    <p:sldId id="307" r:id="rId11"/>
    <p:sldId id="276" r:id="rId12"/>
    <p:sldId id="271" r:id="rId13"/>
    <p:sldId id="330" r:id="rId14"/>
    <p:sldId id="312" r:id="rId15"/>
    <p:sldId id="277" r:id="rId16"/>
    <p:sldId id="281" r:id="rId17"/>
    <p:sldId id="278" r:id="rId18"/>
    <p:sldId id="311" r:id="rId19"/>
    <p:sldId id="331" r:id="rId20"/>
    <p:sldId id="309" r:id="rId21"/>
    <p:sldId id="313" r:id="rId22"/>
    <p:sldId id="332" r:id="rId23"/>
    <p:sldId id="314" r:id="rId24"/>
    <p:sldId id="319" r:id="rId25"/>
    <p:sldId id="333" r:id="rId26"/>
    <p:sldId id="329" r:id="rId27"/>
    <p:sldId id="320" r:id="rId28"/>
    <p:sldId id="327" r:id="rId29"/>
    <p:sldId id="334" r:id="rId30"/>
    <p:sldId id="335" r:id="rId31"/>
    <p:sldId id="337" r:id="rId32"/>
    <p:sldId id="285" r:id="rId33"/>
    <p:sldId id="286" r:id="rId34"/>
    <p:sldId id="288" r:id="rId35"/>
    <p:sldId id="33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27" autoAdjust="0"/>
  </p:normalViewPr>
  <p:slideViewPr>
    <p:cSldViewPr snapToGrid="0">
      <p:cViewPr varScale="1">
        <p:scale>
          <a:sx n="112" d="100"/>
          <a:sy n="112" d="100"/>
        </p:scale>
        <p:origin x="5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75E436-0FA6-4C3A-BC2B-63D933E51948}" type="datetimeFigureOut">
              <a:rPr lang="en-US" smtClean="0"/>
              <a:t>3/18/2025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24C9EF-A14C-42D8-8AAA-FA249ECECE60}" type="slidenum">
              <a:rPr lang="en-US" smtClean="0"/>
              <a:t>‹#›</a:t>
            </a:fld>
            <a:endParaRPr lang="en-US"/>
          </a:p>
        </p:txBody>
      </p:sp>
    </p:spTree>
    <p:extLst>
      <p:ext uri="{BB962C8B-B14F-4D97-AF65-F5344CB8AC3E}">
        <p14:creationId xmlns:p14="http://schemas.microsoft.com/office/powerpoint/2010/main" val="26409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B3AC8-1696-408F-BD4E-2FEEA91410DD}"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B7ECB-5910-4402-9DCD-BA7654A282A7}" type="slidenum">
              <a:rPr lang="en-US" smtClean="0"/>
              <a:t>‹#›</a:t>
            </a:fld>
            <a:endParaRPr lang="en-US"/>
          </a:p>
        </p:txBody>
      </p:sp>
    </p:spTree>
    <p:extLst>
      <p:ext uri="{BB962C8B-B14F-4D97-AF65-F5344CB8AC3E}">
        <p14:creationId xmlns:p14="http://schemas.microsoft.com/office/powerpoint/2010/main" val="32792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edium.com/themap/geocoding-d4183eb031a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B7ECB-5910-4402-9DCD-BA7654A282A7}" type="slidenum">
              <a:rPr lang="en-US" smtClean="0"/>
              <a:t>1</a:t>
            </a:fld>
            <a:endParaRPr lang="en-US"/>
          </a:p>
        </p:txBody>
      </p:sp>
    </p:spTree>
    <p:extLst>
      <p:ext uri="{BB962C8B-B14F-4D97-AF65-F5344CB8AC3E}">
        <p14:creationId xmlns:p14="http://schemas.microsoft.com/office/powerpoint/2010/main" val="51684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https://pro.arcgis.com/en/pro-app/latest/help/data/geocoding/combine-multiple-layers-into-a-single-locator.htm</a:t>
            </a:r>
          </a:p>
        </p:txBody>
      </p:sp>
      <p:sp>
        <p:nvSpPr>
          <p:cNvPr id="4" name="Slide Number Placeholder 3"/>
          <p:cNvSpPr>
            <a:spLocks noGrp="1"/>
          </p:cNvSpPr>
          <p:nvPr>
            <p:ph type="sldNum" sz="quarter" idx="5"/>
          </p:nvPr>
        </p:nvSpPr>
        <p:spPr/>
        <p:txBody>
          <a:bodyPr/>
          <a:lstStyle/>
          <a:p>
            <a:fld id="{A49B7ECB-5910-4402-9DCD-BA7654A282A7}" type="slidenum">
              <a:rPr lang="en-US" smtClean="0"/>
              <a:t>22</a:t>
            </a:fld>
            <a:endParaRPr lang="en-US"/>
          </a:p>
        </p:txBody>
      </p:sp>
    </p:spTree>
    <p:extLst>
      <p:ext uri="{BB962C8B-B14F-4D97-AF65-F5344CB8AC3E}">
        <p14:creationId xmlns:p14="http://schemas.microsoft.com/office/powerpoint/2010/main" val="415547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Tied: The address has more than one candidate with the same best match score but at different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https://pro.arcgis.com/en/pro-app/latest/help/data/geocoding/what-is-included-in-the-geocoded-results-.htm</a:t>
            </a:r>
          </a:p>
          <a:p>
            <a:endParaRPr lang="en-US" dirty="0"/>
          </a:p>
        </p:txBody>
      </p:sp>
      <p:sp>
        <p:nvSpPr>
          <p:cNvPr id="4" name="Slide Number Placeholder 3"/>
          <p:cNvSpPr>
            <a:spLocks noGrp="1"/>
          </p:cNvSpPr>
          <p:nvPr>
            <p:ph type="sldNum" sz="quarter" idx="10"/>
          </p:nvPr>
        </p:nvSpPr>
        <p:spPr/>
        <p:txBody>
          <a:bodyPr/>
          <a:lstStyle/>
          <a:p>
            <a:fld id="{A49B7ECB-5910-4402-9DCD-BA7654A282A7}" type="slidenum">
              <a:rPr lang="en-US" smtClean="0"/>
              <a:t>26</a:t>
            </a:fld>
            <a:endParaRPr lang="en-US"/>
          </a:p>
        </p:txBody>
      </p:sp>
    </p:spTree>
    <p:extLst>
      <p:ext uri="{BB962C8B-B14F-4D97-AF65-F5344CB8AC3E}">
        <p14:creationId xmlns:p14="http://schemas.microsoft.com/office/powerpoint/2010/main" val="232463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Decide if you want to match ties. Depending on you data you could be matching to incorrect locations.</a:t>
            </a:r>
          </a:p>
          <a:p>
            <a:endParaRPr lang="en-US" dirty="0"/>
          </a:p>
          <a:p>
            <a:r>
              <a:rPr lang="en-US" sz="1200" dirty="0"/>
              <a:t>Geocoding puts point on center of road segment, most houses are not in middle of street. Decide on what offset distance is appropriate for your location. Most boundaries – census tracts, city council districts, legislative boundaries are defined along road centerlines.</a:t>
            </a:r>
          </a:p>
          <a:p>
            <a:endParaRPr lang="en-US" dirty="0"/>
          </a:p>
        </p:txBody>
      </p:sp>
      <p:sp>
        <p:nvSpPr>
          <p:cNvPr id="4" name="Slide Number Placeholder 3"/>
          <p:cNvSpPr>
            <a:spLocks noGrp="1"/>
          </p:cNvSpPr>
          <p:nvPr>
            <p:ph type="sldNum" sz="quarter" idx="10"/>
          </p:nvPr>
        </p:nvSpPr>
        <p:spPr/>
        <p:txBody>
          <a:bodyPr/>
          <a:lstStyle/>
          <a:p>
            <a:fld id="{A49B7ECB-5910-4402-9DCD-BA7654A282A7}" type="slidenum">
              <a:rPr lang="en-US" smtClean="0"/>
              <a:t>27</a:t>
            </a:fld>
            <a:endParaRPr lang="en-US"/>
          </a:p>
        </p:txBody>
      </p:sp>
    </p:spTree>
    <p:extLst>
      <p:ext uri="{BB962C8B-B14F-4D97-AF65-F5344CB8AC3E}">
        <p14:creationId xmlns:p14="http://schemas.microsoft.com/office/powerpoint/2010/main" val="99132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695D27-E2D5-42C7-A7FC-549E09788D93}" type="slidenum">
              <a:rPr lang="en-US" smtClean="0"/>
              <a:pPr>
                <a:defRPr/>
              </a:pPr>
              <a:t>28</a:t>
            </a:fld>
            <a:endParaRPr lang="en-US" dirty="0"/>
          </a:p>
        </p:txBody>
      </p:sp>
    </p:spTree>
    <p:extLst>
      <p:ext uri="{BB962C8B-B14F-4D97-AF65-F5344CB8AC3E}">
        <p14:creationId xmlns:p14="http://schemas.microsoft.com/office/powerpoint/2010/main" val="65772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Preferred Location Type</a:t>
            </a:r>
          </a:p>
          <a:p>
            <a:r>
              <a:rPr lang="en-US" dirty="0"/>
              <a:t>Address location—Geometry for geocode results that represent an address location such as a rooftop, building centroid, or front door will be returned.</a:t>
            </a:r>
          </a:p>
          <a:p>
            <a:r>
              <a:rPr lang="en-US" dirty="0"/>
              <a:t>Routing location—Geometry for geocode results that represent a location close to the side of the street that can be used for vehicle routing will be returned. This is the default.</a:t>
            </a:r>
          </a:p>
        </p:txBody>
      </p:sp>
      <p:sp>
        <p:nvSpPr>
          <p:cNvPr id="4" name="Slide Number Placeholder 3"/>
          <p:cNvSpPr>
            <a:spLocks noGrp="1"/>
          </p:cNvSpPr>
          <p:nvPr>
            <p:ph type="sldNum" sz="quarter" idx="5"/>
          </p:nvPr>
        </p:nvSpPr>
        <p:spPr/>
        <p:txBody>
          <a:bodyPr/>
          <a:lstStyle/>
          <a:p>
            <a:fld id="{A49B7ECB-5910-4402-9DCD-BA7654A282A7}" type="slidenum">
              <a:rPr lang="en-US" smtClean="0"/>
              <a:t>30</a:t>
            </a:fld>
            <a:endParaRPr lang="en-US"/>
          </a:p>
        </p:txBody>
      </p:sp>
    </p:spTree>
    <p:extLst>
      <p:ext uri="{BB962C8B-B14F-4D97-AF65-F5344CB8AC3E}">
        <p14:creationId xmlns:p14="http://schemas.microsoft.com/office/powerpoint/2010/main" val="418273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695D27-E2D5-42C7-A7FC-549E09788D93}" type="slidenum">
              <a:rPr lang="en-US" smtClean="0"/>
              <a:pPr>
                <a:defRPr/>
              </a:pPr>
              <a:t>32</a:t>
            </a:fld>
            <a:endParaRPr lang="en-US" dirty="0"/>
          </a:p>
        </p:txBody>
      </p:sp>
    </p:spTree>
    <p:extLst>
      <p:ext uri="{BB962C8B-B14F-4D97-AF65-F5344CB8AC3E}">
        <p14:creationId xmlns:p14="http://schemas.microsoft.com/office/powerpoint/2010/main" val="82601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Transforming a description of a location to a location on the earth’s surface</a:t>
            </a:r>
          </a:p>
          <a:p>
            <a:r>
              <a:rPr lang="en-US" dirty="0"/>
              <a:t>Address Matching – geocoding with an address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Description of a location: such as a pair of coordinates, an address, or a name of a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 </a:t>
            </a:r>
            <a:r>
              <a:rPr lang="en-US" sz="1200" dirty="0">
                <a:hlinkClick r:id="rId3"/>
              </a:rPr>
              <a:t>https://medium.com/themap/geocoding-d4183e</a:t>
            </a:r>
            <a:endParaRPr lang="en-US" sz="1200" dirty="0"/>
          </a:p>
          <a:p>
            <a:endParaRPr lang="en-US" dirty="0"/>
          </a:p>
        </p:txBody>
      </p:sp>
      <p:sp>
        <p:nvSpPr>
          <p:cNvPr id="4" name="Slide Number Placeholder 3"/>
          <p:cNvSpPr>
            <a:spLocks noGrp="1"/>
          </p:cNvSpPr>
          <p:nvPr>
            <p:ph type="sldNum" sz="quarter" idx="10"/>
          </p:nvPr>
        </p:nvSpPr>
        <p:spPr/>
        <p:txBody>
          <a:bodyPr/>
          <a:lstStyle/>
          <a:p>
            <a:fld id="{A49B7ECB-5910-4402-9DCD-BA7654A282A7}" type="slidenum">
              <a:rPr lang="en-US" smtClean="0"/>
              <a:t>2</a:t>
            </a:fld>
            <a:endParaRPr lang="en-US"/>
          </a:p>
        </p:txBody>
      </p:sp>
    </p:spTree>
    <p:extLst>
      <p:ext uri="{BB962C8B-B14F-4D97-AF65-F5344CB8AC3E}">
        <p14:creationId xmlns:p14="http://schemas.microsoft.com/office/powerpoint/2010/main" val="236280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 to be geocoded or “locational data”</a:t>
            </a:r>
          </a:p>
          <a:p>
            <a:pPr lvl="1"/>
            <a:r>
              <a:rPr lang="en-US" dirty="0"/>
              <a:t>File type (text, dBase, Oracle)</a:t>
            </a:r>
          </a:p>
          <a:p>
            <a:pPr lvl="1"/>
            <a:r>
              <a:rPr lang="en-US" dirty="0"/>
              <a:t>Content:</a:t>
            </a:r>
          </a:p>
          <a:p>
            <a:pPr lvl="2"/>
            <a:r>
              <a:rPr lang="en-US" dirty="0"/>
              <a:t>Address with city and ZIP</a:t>
            </a:r>
          </a:p>
          <a:p>
            <a:pPr lvl="2"/>
            <a:r>
              <a:rPr lang="en-US" dirty="0"/>
              <a:t>Other important fields</a:t>
            </a:r>
          </a:p>
          <a:p>
            <a:r>
              <a:rPr lang="en-US" dirty="0"/>
              <a:t>The “locator” or “reference” file</a:t>
            </a:r>
          </a:p>
          <a:p>
            <a:pPr lvl="1"/>
            <a:r>
              <a:rPr lang="en-US" dirty="0"/>
              <a:t>Line, polygon or points</a:t>
            </a:r>
          </a:p>
          <a:p>
            <a:pPr lvl="1"/>
            <a:r>
              <a:rPr lang="en-US" dirty="0"/>
              <a:t>Contains reference information, e.g. addresses, city, ZIP</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A49B7ECB-5910-4402-9DCD-BA7654A282A7}" type="slidenum">
              <a:rPr lang="en-US" smtClean="0"/>
              <a:t>4</a:t>
            </a:fld>
            <a:endParaRPr lang="en-US"/>
          </a:p>
        </p:txBody>
      </p:sp>
    </p:spTree>
    <p:extLst>
      <p:ext uri="{BB962C8B-B14F-4D97-AF65-F5344CB8AC3E}">
        <p14:creationId xmlns:p14="http://schemas.microsoft.com/office/powerpoint/2010/main" val="346000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695D27-E2D5-42C7-A7FC-549E09788D93}" type="slidenum">
              <a:rPr lang="en-US" smtClean="0"/>
              <a:pPr>
                <a:defRPr/>
              </a:pPr>
              <a:t>7</a:t>
            </a:fld>
            <a:endParaRPr lang="en-US" dirty="0"/>
          </a:p>
        </p:txBody>
      </p:sp>
    </p:spTree>
    <p:extLst>
      <p:ext uri="{BB962C8B-B14F-4D97-AF65-F5344CB8AC3E}">
        <p14:creationId xmlns:p14="http://schemas.microsoft.com/office/powerpoint/2010/main" val="3016544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An address element is an individual component in the address, such as the house number, street name, street type, and postal code. Address elements help in the geocoding search, pinpointing an address to a particular location.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Address formats: A common address format used in the United States consists of the following series of address elements: house number; prefix direction, prefix type, street name; street type, suffix direction; and zone information such as city, state, and ZIP Code.</a:t>
            </a:r>
          </a:p>
        </p:txBody>
      </p:sp>
      <p:sp>
        <p:nvSpPr>
          <p:cNvPr id="4" name="Slide Number Placeholder 3"/>
          <p:cNvSpPr>
            <a:spLocks noGrp="1"/>
          </p:cNvSpPr>
          <p:nvPr>
            <p:ph type="sldNum" sz="quarter" idx="10"/>
          </p:nvPr>
        </p:nvSpPr>
        <p:spPr/>
        <p:txBody>
          <a:bodyPr/>
          <a:lstStyle/>
          <a:p>
            <a:fld id="{A49B7ECB-5910-4402-9DCD-BA7654A282A7}" type="slidenum">
              <a:rPr lang="en-US" smtClean="0"/>
              <a:t>8</a:t>
            </a:fld>
            <a:endParaRPr lang="en-US"/>
          </a:p>
        </p:txBody>
      </p:sp>
    </p:spTree>
    <p:extLst>
      <p:ext uri="{BB962C8B-B14F-4D97-AF65-F5344CB8AC3E}">
        <p14:creationId xmlns:p14="http://schemas.microsoft.com/office/powerpoint/2010/main" val="338554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mid-1920s, the Topographic Bureau of Queens unified the street names and implemented a hyphenated address style. The first number indicates either the north or west cross street. The second number indicates where on the block the building is located. Also as a general rule in Queens, avenues run east to west and streets run north to south. Queens also includes the neighborhood, or borough, where the address is located. This is a practice used in many parts of the world. While the address format used in Queens is not initially recognizable, the address format still contains the elements needed to assign it to a specific location.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Salt Lake City, Utah, also uses an alternative address format. When the streets were initially laid out in Salt Lake, the Latter-Day Saints temple was the center of the community. Roads in each direction from the temple were assigned a numeric name indicating how far they were from the temple, as well as directional value, indicating the direction from the temple that a street was located. The numeric prefix simply indicates the part of the road where the address is located. Again, while the address format differs from the common format, the basic address elements exist to locate each address.</a:t>
            </a:r>
          </a:p>
          <a:p>
            <a:br>
              <a:rPr lang="en-US" dirty="0"/>
            </a:br>
            <a:endParaRPr lang="en-US" dirty="0"/>
          </a:p>
        </p:txBody>
      </p:sp>
      <p:sp>
        <p:nvSpPr>
          <p:cNvPr id="4" name="Slide Number Placeholder 3"/>
          <p:cNvSpPr>
            <a:spLocks noGrp="1"/>
          </p:cNvSpPr>
          <p:nvPr>
            <p:ph type="sldNum" sz="quarter" idx="10"/>
          </p:nvPr>
        </p:nvSpPr>
        <p:spPr/>
        <p:txBody>
          <a:bodyPr/>
          <a:lstStyle/>
          <a:p>
            <a:fld id="{A49B7ECB-5910-4402-9DCD-BA7654A282A7}" type="slidenum">
              <a:rPr lang="en-US" smtClean="0"/>
              <a:t>9</a:t>
            </a:fld>
            <a:endParaRPr lang="en-US"/>
          </a:p>
        </p:txBody>
      </p:sp>
    </p:spTree>
    <p:extLst>
      <p:ext uri="{BB962C8B-B14F-4D97-AF65-F5344CB8AC3E}">
        <p14:creationId xmlns:p14="http://schemas.microsoft.com/office/powerpoint/2010/main" val="388096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Errors in the reference data cause poor matching quality. For example, if the geometry of the reference features is incorrect, the addresses that are matched to them will also be spatially incorrect. If the name of a reference feature is misspelled, correctly spelled addresses may go unmatched. There are several potential errors to keep in mind regarding your reference data.</a:t>
            </a:r>
            <a:endParaRPr lang="en-US" dirty="0"/>
          </a:p>
        </p:txBody>
      </p:sp>
      <p:sp>
        <p:nvSpPr>
          <p:cNvPr id="4" name="Slide Number Placeholder 3"/>
          <p:cNvSpPr>
            <a:spLocks noGrp="1"/>
          </p:cNvSpPr>
          <p:nvPr>
            <p:ph type="sldNum" sz="quarter" idx="10"/>
          </p:nvPr>
        </p:nvSpPr>
        <p:spPr/>
        <p:txBody>
          <a:bodyPr/>
          <a:lstStyle/>
          <a:p>
            <a:fld id="{A49B7ECB-5910-4402-9DCD-BA7654A282A7}" type="slidenum">
              <a:rPr lang="en-US" smtClean="0"/>
              <a:t>11</a:t>
            </a:fld>
            <a:endParaRPr lang="en-US"/>
          </a:p>
        </p:txBody>
      </p:sp>
    </p:spTree>
    <p:extLst>
      <p:ext uri="{BB962C8B-B14F-4D97-AF65-F5344CB8AC3E}">
        <p14:creationId xmlns:p14="http://schemas.microsoft.com/office/powerpoint/2010/main" val="402268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B7ECB-5910-4402-9DCD-BA7654A282A7}" type="slidenum">
              <a:rPr lang="en-US" smtClean="0"/>
              <a:t>15</a:t>
            </a:fld>
            <a:endParaRPr lang="en-US"/>
          </a:p>
        </p:txBody>
      </p:sp>
    </p:spTree>
    <p:extLst>
      <p:ext uri="{BB962C8B-B14F-4D97-AF65-F5344CB8AC3E}">
        <p14:creationId xmlns:p14="http://schemas.microsoft.com/office/powerpoint/2010/main" val="30536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695D27-E2D5-42C7-A7FC-549E09788D93}" type="slidenum">
              <a:rPr lang="en-US" smtClean="0"/>
              <a:pPr>
                <a:defRPr/>
              </a:pPr>
              <a:t>18</a:t>
            </a:fld>
            <a:endParaRPr lang="en-US" dirty="0"/>
          </a:p>
        </p:txBody>
      </p:sp>
    </p:spTree>
    <p:extLst>
      <p:ext uri="{BB962C8B-B14F-4D97-AF65-F5344CB8AC3E}">
        <p14:creationId xmlns:p14="http://schemas.microsoft.com/office/powerpoint/2010/main" val="338576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456D51-EFD8-4E87-9165-7537551442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06F59-6EAD-4291-9FB0-9A7F1602A199}" type="slidenum">
              <a:rPr lang="en-US" smtClean="0"/>
              <a:t>‹#›</a:t>
            </a:fld>
            <a:endParaRPr lang="en-US"/>
          </a:p>
        </p:txBody>
      </p:sp>
    </p:spTree>
    <p:extLst>
      <p:ext uri="{BB962C8B-B14F-4D97-AF65-F5344CB8AC3E}">
        <p14:creationId xmlns:p14="http://schemas.microsoft.com/office/powerpoint/2010/main" val="13685673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56D51-EFD8-4E87-9165-7537551442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06F59-6EAD-4291-9FB0-9A7F1602A199}" type="slidenum">
              <a:rPr lang="en-US" smtClean="0"/>
              <a:t>‹#›</a:t>
            </a:fld>
            <a:endParaRPr lang="en-US"/>
          </a:p>
        </p:txBody>
      </p:sp>
    </p:spTree>
    <p:extLst>
      <p:ext uri="{BB962C8B-B14F-4D97-AF65-F5344CB8AC3E}">
        <p14:creationId xmlns:p14="http://schemas.microsoft.com/office/powerpoint/2010/main" val="302521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D456D51-EFD8-4E87-9165-753755144209}" type="datetimeFigureOut">
              <a:rPr lang="en-US" smtClean="0"/>
              <a:t>3/18/2025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ABC06F59-6EAD-4291-9FB0-9A7F1602A199}" type="slidenum">
              <a:rPr lang="en-US" smtClean="0"/>
              <a:t>‹#›</a:t>
            </a:fld>
            <a:endParaRPr lang="en-US"/>
          </a:p>
        </p:txBody>
      </p:sp>
    </p:spTree>
    <p:extLst>
      <p:ext uri="{BB962C8B-B14F-4D97-AF65-F5344CB8AC3E}">
        <p14:creationId xmlns:p14="http://schemas.microsoft.com/office/powerpoint/2010/main" val="352639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28600"/>
            <a:ext cx="10363200" cy="762000"/>
          </a:xfrm>
        </p:spPr>
        <p:txBody>
          <a:bodyPr/>
          <a:lstStyle/>
          <a:p>
            <a:r>
              <a:rPr lang="en-US"/>
              <a:t>Click to edit Master title style</a:t>
            </a:r>
          </a:p>
        </p:txBody>
      </p:sp>
      <p:sp>
        <p:nvSpPr>
          <p:cNvPr id="3" name="Content Placeholder 2"/>
          <p:cNvSpPr>
            <a:spLocks noGrp="1"/>
          </p:cNvSpPr>
          <p:nvPr>
            <p:ph sz="quarter" idx="1"/>
          </p:nvPr>
        </p:nvSpPr>
        <p:spPr>
          <a:xfrm>
            <a:off x="914400" y="1371600"/>
            <a:ext cx="508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371600"/>
            <a:ext cx="508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3810000"/>
            <a:ext cx="508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810000"/>
            <a:ext cx="508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121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56D51-EFD8-4E87-9165-7537551442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06F59-6EAD-4291-9FB0-9A7F1602A199}" type="slidenum">
              <a:rPr lang="en-US" smtClean="0"/>
              <a:t>‹#›</a:t>
            </a:fld>
            <a:endParaRPr lang="en-US"/>
          </a:p>
        </p:txBody>
      </p:sp>
    </p:spTree>
    <p:extLst>
      <p:ext uri="{BB962C8B-B14F-4D97-AF65-F5344CB8AC3E}">
        <p14:creationId xmlns:p14="http://schemas.microsoft.com/office/powerpoint/2010/main" val="305265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D456D51-EFD8-4E87-9165-753755144209}" type="datetimeFigureOut">
              <a:rPr lang="en-US" smtClean="0"/>
              <a:t>3/18/2025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BC06F59-6EAD-4291-9FB0-9A7F1602A199}" type="slidenum">
              <a:rPr lang="en-US" smtClean="0"/>
              <a:t>‹#›</a:t>
            </a:fld>
            <a:endParaRPr lang="en-US"/>
          </a:p>
        </p:txBody>
      </p:sp>
    </p:spTree>
    <p:extLst>
      <p:ext uri="{BB962C8B-B14F-4D97-AF65-F5344CB8AC3E}">
        <p14:creationId xmlns:p14="http://schemas.microsoft.com/office/powerpoint/2010/main" val="220805529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456D51-EFD8-4E87-9165-75375514420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06F59-6EAD-4291-9FB0-9A7F1602A199}" type="slidenum">
              <a:rPr lang="en-US" smtClean="0"/>
              <a:t>‹#›</a:t>
            </a:fld>
            <a:endParaRPr lang="en-US"/>
          </a:p>
        </p:txBody>
      </p:sp>
    </p:spTree>
    <p:extLst>
      <p:ext uri="{BB962C8B-B14F-4D97-AF65-F5344CB8AC3E}">
        <p14:creationId xmlns:p14="http://schemas.microsoft.com/office/powerpoint/2010/main" val="15932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456D51-EFD8-4E87-9165-753755144209}"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06F59-6EAD-4291-9FB0-9A7F1602A199}" type="slidenum">
              <a:rPr lang="en-US" smtClean="0"/>
              <a:t>‹#›</a:t>
            </a:fld>
            <a:endParaRPr lang="en-US"/>
          </a:p>
        </p:txBody>
      </p:sp>
    </p:spTree>
    <p:extLst>
      <p:ext uri="{BB962C8B-B14F-4D97-AF65-F5344CB8AC3E}">
        <p14:creationId xmlns:p14="http://schemas.microsoft.com/office/powerpoint/2010/main" val="258040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456D51-EFD8-4E87-9165-753755144209}"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06F59-6EAD-4291-9FB0-9A7F1602A199}" type="slidenum">
              <a:rPr lang="en-US" smtClean="0"/>
              <a:t>‹#›</a:t>
            </a:fld>
            <a:endParaRPr lang="en-US"/>
          </a:p>
        </p:txBody>
      </p:sp>
    </p:spTree>
    <p:extLst>
      <p:ext uri="{BB962C8B-B14F-4D97-AF65-F5344CB8AC3E}">
        <p14:creationId xmlns:p14="http://schemas.microsoft.com/office/powerpoint/2010/main" val="283615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56D51-EFD8-4E87-9165-753755144209}"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06F59-6EAD-4291-9FB0-9A7F1602A199}" type="slidenum">
              <a:rPr lang="en-US" smtClean="0"/>
              <a:t>‹#›</a:t>
            </a:fld>
            <a:endParaRPr lang="en-US"/>
          </a:p>
        </p:txBody>
      </p:sp>
    </p:spTree>
    <p:extLst>
      <p:ext uri="{BB962C8B-B14F-4D97-AF65-F5344CB8AC3E}">
        <p14:creationId xmlns:p14="http://schemas.microsoft.com/office/powerpoint/2010/main" val="282780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456D51-EFD8-4E87-9165-75375514420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06F59-6EAD-4291-9FB0-9A7F1602A199}" type="slidenum">
              <a:rPr lang="en-US" smtClean="0"/>
              <a:t>‹#›</a:t>
            </a:fld>
            <a:endParaRPr lang="en-US"/>
          </a:p>
        </p:txBody>
      </p:sp>
    </p:spTree>
    <p:extLst>
      <p:ext uri="{BB962C8B-B14F-4D97-AF65-F5344CB8AC3E}">
        <p14:creationId xmlns:p14="http://schemas.microsoft.com/office/powerpoint/2010/main" val="309948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456D51-EFD8-4E87-9165-75375514420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06F59-6EAD-4291-9FB0-9A7F1602A199}" type="slidenum">
              <a:rPr lang="en-US" smtClean="0"/>
              <a:t>‹#›</a:t>
            </a:fld>
            <a:endParaRPr lang="en-US"/>
          </a:p>
        </p:txBody>
      </p:sp>
    </p:spTree>
    <p:extLst>
      <p:ext uri="{BB962C8B-B14F-4D97-AF65-F5344CB8AC3E}">
        <p14:creationId xmlns:p14="http://schemas.microsoft.com/office/powerpoint/2010/main" val="151350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D456D51-EFD8-4E87-9165-753755144209}" type="datetimeFigureOut">
              <a:rPr lang="en-US" smtClean="0"/>
              <a:t>3/18/2025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BC06F59-6EAD-4291-9FB0-9A7F1602A199}" type="slidenum">
              <a:rPr lang="en-US" smtClean="0"/>
              <a:t>‹#›</a:t>
            </a:fld>
            <a:endParaRPr lang="en-US"/>
          </a:p>
        </p:txBody>
      </p:sp>
    </p:spTree>
    <p:extLst>
      <p:ext uri="{BB962C8B-B14F-4D97-AF65-F5344CB8AC3E}">
        <p14:creationId xmlns:p14="http://schemas.microsoft.com/office/powerpoint/2010/main" val="248210911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ro.arcgis.com/en/pro-app/latest/help/data/geocoding/introduction-to-locator-rol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pro.arcgis.com/en/pro-app/latest/help/data/geocoding/tutorial-rematch-addresses-from-a-geocoded-feature-class.htm" TargetMode="External"/><Relationship Id="rId2" Type="http://schemas.openxmlformats.org/officeDocument/2006/relationships/hyperlink" Target="https://pro.arcgis.com/en/pro-app/latest/help/data/geocoding/tutorial-geocode-a-table-of-addresses.htm" TargetMode="External"/><Relationship Id="rId1" Type="http://schemas.openxmlformats.org/officeDocument/2006/relationships/slideLayout" Target="../slideLayouts/slideLayout2.xml"/><Relationship Id="rId4" Type="http://schemas.openxmlformats.org/officeDocument/2006/relationships/hyperlink" Target="https://pro.arcgis.com/en/pro-app/latest/help/data/geocoding/tutorial-create-a-locator.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Geocoding</a:t>
            </a:r>
          </a:p>
        </p:txBody>
      </p:sp>
      <p:sp>
        <p:nvSpPr>
          <p:cNvPr id="3" name="Subtitle 2"/>
          <p:cNvSpPr>
            <a:spLocks noGrp="1"/>
          </p:cNvSpPr>
          <p:nvPr>
            <p:ph type="subTitle" idx="1"/>
          </p:nvPr>
        </p:nvSpPr>
        <p:spPr/>
        <p:txBody>
          <a:bodyPr/>
          <a:lstStyle/>
          <a:p>
            <a:r>
              <a:rPr lang="en-US" dirty="0"/>
              <a:t>Sandeep Talasila, GISP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875" y="5204460"/>
            <a:ext cx="2560345" cy="520936"/>
          </a:xfrm>
          <a:prstGeom prst="rect">
            <a:avLst/>
          </a:prstGeom>
        </p:spPr>
      </p:pic>
    </p:spTree>
    <p:extLst>
      <p:ext uri="{BB962C8B-B14F-4D97-AF65-F5344CB8AC3E}">
        <p14:creationId xmlns:p14="http://schemas.microsoft.com/office/powerpoint/2010/main" val="42008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GECODING WORKFLOW</a:t>
            </a:r>
          </a:p>
        </p:txBody>
      </p:sp>
      <p:sp>
        <p:nvSpPr>
          <p:cNvPr id="3" name="Content Placeholder 2"/>
          <p:cNvSpPr>
            <a:spLocks noGrp="1"/>
          </p:cNvSpPr>
          <p:nvPr>
            <p:ph idx="1"/>
          </p:nvPr>
        </p:nvSpPr>
        <p:spPr/>
        <p:txBody>
          <a:bodyPr/>
          <a:lstStyle/>
          <a:p>
            <a:r>
              <a:rPr lang="en-US" dirty="0"/>
              <a:t>Build or obtain reference data</a:t>
            </a:r>
          </a:p>
          <a:p>
            <a:r>
              <a:rPr lang="en-US" dirty="0"/>
              <a:t>Determine address locator style</a:t>
            </a:r>
          </a:p>
          <a:p>
            <a:r>
              <a:rPr lang="en-US" dirty="0"/>
              <a:t>Build an address locator</a:t>
            </a:r>
          </a:p>
          <a:p>
            <a:r>
              <a:rPr lang="en-US" dirty="0"/>
              <a:t>Locate addresses</a:t>
            </a:r>
          </a:p>
          <a:p>
            <a:r>
              <a:rPr lang="en-US" dirty="0"/>
              <a:t>Publish or maintain the address locator</a:t>
            </a:r>
          </a:p>
        </p:txBody>
      </p:sp>
    </p:spTree>
    <p:extLst>
      <p:ext uri="{BB962C8B-B14F-4D97-AF65-F5344CB8AC3E}">
        <p14:creationId xmlns:p14="http://schemas.microsoft.com/office/powerpoint/2010/main" val="390085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dirty="0"/>
              <a:t>Reference DATA</a:t>
            </a:r>
          </a:p>
        </p:txBody>
      </p:sp>
      <p:sp>
        <p:nvSpPr>
          <p:cNvPr id="165891" name="Rectangle 3"/>
          <p:cNvSpPr>
            <a:spLocks noGrp="1" noChangeArrowheads="1"/>
          </p:cNvSpPr>
          <p:nvPr>
            <p:ph idx="1"/>
          </p:nvPr>
        </p:nvSpPr>
        <p:spPr/>
        <p:txBody>
          <a:bodyPr/>
          <a:lstStyle/>
          <a:p>
            <a:r>
              <a:rPr lang="en-US" dirty="0"/>
              <a:t>Topologically Integrated Geographic Encoding and Referencing system (TIGER)</a:t>
            </a:r>
          </a:p>
          <a:p>
            <a:r>
              <a:rPr lang="en-US" dirty="0"/>
              <a:t>Other Street data – Local entities or Commercial</a:t>
            </a:r>
          </a:p>
          <a:p>
            <a:r>
              <a:rPr lang="en-US" dirty="0"/>
              <a:t>Parcels</a:t>
            </a:r>
          </a:p>
          <a:p>
            <a:r>
              <a:rPr lang="en-US" dirty="0"/>
              <a:t>Zip code</a:t>
            </a:r>
          </a:p>
          <a:p>
            <a:r>
              <a:rPr lang="en-US" dirty="0"/>
              <a:t>…</a:t>
            </a:r>
          </a:p>
          <a:p>
            <a:r>
              <a:rPr lang="en-US" dirty="0"/>
              <a:t>Note: address locator needs to rebuild once reference data are updated.</a:t>
            </a:r>
          </a:p>
        </p:txBody>
      </p:sp>
    </p:spTree>
    <p:extLst>
      <p:ext uri="{BB962C8B-B14F-4D97-AF65-F5344CB8AC3E}">
        <p14:creationId xmlns:p14="http://schemas.microsoft.com/office/powerpoint/2010/main" val="120685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dirty="0"/>
              <a:t>Using Street Reference File</a:t>
            </a:r>
          </a:p>
        </p:txBody>
      </p:sp>
      <p:pic>
        <p:nvPicPr>
          <p:cNvPr id="160771" name="Picture 3" descr="geocod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1" y="2355057"/>
            <a:ext cx="3326606" cy="341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chemeClr val="tx1"/>
                </a:solidFill>
                <a:miter lim="800000"/>
                <a:headEnd/>
                <a:tailEnd/>
              </a14:hiddenLine>
            </a:ext>
          </a:extLst>
        </p:spPr>
      </p:pic>
      <p:pic>
        <p:nvPicPr>
          <p:cNvPr id="160772" name="Picture 4" descr="geocode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348" y="2456853"/>
            <a:ext cx="3577390" cy="2272961"/>
          </a:xfrm>
          <a:prstGeom prst="rect">
            <a:avLst/>
          </a:prstGeom>
          <a:noFill/>
          <a:extLst>
            <a:ext uri="{909E8E84-426E-40DD-AFC4-6F175D3DCCD1}">
              <a14:hiddenFill xmlns:a14="http://schemas.microsoft.com/office/drawing/2010/main">
                <a:solidFill>
                  <a:srgbClr val="FFFFFF"/>
                </a:solidFill>
              </a14:hiddenFill>
            </a:ext>
          </a:extLst>
        </p:spPr>
      </p:pic>
      <p:sp>
        <p:nvSpPr>
          <p:cNvPr id="160773" name="Line 5"/>
          <p:cNvSpPr>
            <a:spLocks noChangeShapeType="1"/>
          </p:cNvSpPr>
          <p:nvPr/>
        </p:nvSpPr>
        <p:spPr bwMode="auto">
          <a:xfrm>
            <a:off x="5981700" y="3212305"/>
            <a:ext cx="1291725" cy="630959"/>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60774" name="Rectangle 6"/>
          <p:cNvSpPr>
            <a:spLocks noChangeArrowheads="1"/>
          </p:cNvSpPr>
          <p:nvPr/>
        </p:nvSpPr>
        <p:spPr bwMode="auto">
          <a:xfrm>
            <a:off x="5638800" y="3040856"/>
            <a:ext cx="457200" cy="17145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394321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ADDRESS LOCATOR</a:t>
            </a:r>
          </a:p>
        </p:txBody>
      </p:sp>
      <p:sp>
        <p:nvSpPr>
          <p:cNvPr id="5" name="Content Placeholder 4"/>
          <p:cNvSpPr>
            <a:spLocks noGrp="1"/>
          </p:cNvSpPr>
          <p:nvPr>
            <p:ph idx="1"/>
          </p:nvPr>
        </p:nvSpPr>
        <p:spPr>
          <a:xfrm>
            <a:off x="1202919" y="2011680"/>
            <a:ext cx="6097041" cy="4206240"/>
          </a:xfrm>
        </p:spPr>
        <p:txBody>
          <a:bodyPr/>
          <a:lstStyle/>
          <a:p>
            <a:r>
              <a:rPr lang="en-US" dirty="0"/>
              <a:t>It’s an essential geocoding tool.</a:t>
            </a:r>
          </a:p>
          <a:p>
            <a:r>
              <a:rPr lang="en-US" dirty="0"/>
              <a:t>It contains a snapshot of the reference data that is used for geocoding</a:t>
            </a:r>
          </a:p>
          <a:p>
            <a:r>
              <a:rPr lang="en-US" dirty="0"/>
              <a:t>Address locator file is created with following extensions</a:t>
            </a:r>
          </a:p>
          <a:p>
            <a:pPr lvl="1"/>
            <a:r>
              <a:rPr lang="en-US" dirty="0"/>
              <a:t>*.loc, *.</a:t>
            </a:r>
            <a:r>
              <a:rPr lang="en-US" dirty="0" err="1"/>
              <a:t>loz</a:t>
            </a:r>
            <a:r>
              <a:rPr lang="en-US" dirty="0"/>
              <a:t> – stores reference information</a:t>
            </a:r>
          </a:p>
          <a:p>
            <a:r>
              <a:rPr lang="en-US" dirty="0"/>
              <a:t>Can be shared as a Locator Package or as a Service</a:t>
            </a:r>
          </a:p>
        </p:txBody>
      </p:sp>
      <p:pic>
        <p:nvPicPr>
          <p:cNvPr id="2" name="Picture 1">
            <a:extLst>
              <a:ext uri="{FF2B5EF4-FFF2-40B4-BE49-F238E27FC236}">
                <a16:creationId xmlns:a16="http://schemas.microsoft.com/office/drawing/2014/main" id="{7FCBCEE5-F497-4A26-B49C-6A1D64895D5C}"/>
              </a:ext>
            </a:extLst>
          </p:cNvPr>
          <p:cNvPicPr>
            <a:picLocks noChangeAspect="1"/>
          </p:cNvPicPr>
          <p:nvPr/>
        </p:nvPicPr>
        <p:blipFill>
          <a:blip r:embed="rId2"/>
          <a:stretch>
            <a:fillRect/>
          </a:stretch>
        </p:blipFill>
        <p:spPr>
          <a:xfrm>
            <a:off x="7299960" y="2011680"/>
            <a:ext cx="4657725" cy="4305300"/>
          </a:xfrm>
          <a:prstGeom prst="rect">
            <a:avLst/>
          </a:prstGeom>
        </p:spPr>
      </p:pic>
    </p:spTree>
    <p:extLst>
      <p:ext uri="{BB962C8B-B14F-4D97-AF65-F5344CB8AC3E}">
        <p14:creationId xmlns:p14="http://schemas.microsoft.com/office/powerpoint/2010/main" val="1020361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ADDRESS LOCATOR</a:t>
            </a:r>
          </a:p>
        </p:txBody>
      </p:sp>
      <p:pic>
        <p:nvPicPr>
          <p:cNvPr id="8" name="Picture 7">
            <a:extLst>
              <a:ext uri="{FF2B5EF4-FFF2-40B4-BE49-F238E27FC236}">
                <a16:creationId xmlns:a16="http://schemas.microsoft.com/office/drawing/2014/main" id="{9CD63F03-16F8-4039-B150-FF794E3A6C0D}"/>
              </a:ext>
            </a:extLst>
          </p:cNvPr>
          <p:cNvPicPr>
            <a:picLocks noChangeAspect="1"/>
          </p:cNvPicPr>
          <p:nvPr/>
        </p:nvPicPr>
        <p:blipFill>
          <a:blip r:embed="rId2"/>
          <a:stretch>
            <a:fillRect/>
          </a:stretch>
        </p:blipFill>
        <p:spPr>
          <a:xfrm>
            <a:off x="8233100" y="1948766"/>
            <a:ext cx="2906515" cy="4701540"/>
          </a:xfrm>
          <a:prstGeom prst="rect">
            <a:avLst/>
          </a:prstGeom>
        </p:spPr>
      </p:pic>
      <p:pic>
        <p:nvPicPr>
          <p:cNvPr id="6" name="Content Placeholder 5">
            <a:extLst>
              <a:ext uri="{FF2B5EF4-FFF2-40B4-BE49-F238E27FC236}">
                <a16:creationId xmlns:a16="http://schemas.microsoft.com/office/drawing/2014/main" id="{251CE864-E639-450C-B048-024FAA5F5335}"/>
              </a:ext>
            </a:extLst>
          </p:cNvPr>
          <p:cNvPicPr>
            <a:picLocks noGrp="1" noChangeAspect="1"/>
          </p:cNvPicPr>
          <p:nvPr>
            <p:ph idx="1"/>
          </p:nvPr>
        </p:nvPicPr>
        <p:blipFill>
          <a:blip r:embed="rId3"/>
          <a:stretch>
            <a:fillRect/>
          </a:stretch>
        </p:blipFill>
        <p:spPr>
          <a:xfrm>
            <a:off x="1071268" y="2715140"/>
            <a:ext cx="5775266" cy="2499411"/>
          </a:xfrm>
          <a:prstGeom prst="rect">
            <a:avLst/>
          </a:prstGeom>
        </p:spPr>
      </p:pic>
      <p:sp>
        <p:nvSpPr>
          <p:cNvPr id="7" name="Rectangle 6">
            <a:extLst>
              <a:ext uri="{FF2B5EF4-FFF2-40B4-BE49-F238E27FC236}">
                <a16:creationId xmlns:a16="http://schemas.microsoft.com/office/drawing/2014/main" id="{78D16644-E1F3-4E5D-9072-D0A81F5183F6}"/>
              </a:ext>
            </a:extLst>
          </p:cNvPr>
          <p:cNvSpPr/>
          <p:nvPr/>
        </p:nvSpPr>
        <p:spPr>
          <a:xfrm>
            <a:off x="3472229" y="5270156"/>
            <a:ext cx="973343" cy="246221"/>
          </a:xfrm>
          <a:prstGeom prst="rect">
            <a:avLst/>
          </a:prstGeom>
        </p:spPr>
        <p:txBody>
          <a:bodyPr wrap="none">
            <a:spAutoFit/>
          </a:bodyPr>
          <a:lstStyle/>
          <a:p>
            <a:r>
              <a:rPr lang="en-US" sz="1000" dirty="0"/>
              <a:t>pro.arcgis.com</a:t>
            </a:r>
          </a:p>
        </p:txBody>
      </p:sp>
    </p:spTree>
    <p:extLst>
      <p:ext uri="{BB962C8B-B14F-4D97-AF65-F5344CB8AC3E}">
        <p14:creationId xmlns:p14="http://schemas.microsoft.com/office/powerpoint/2010/main" val="419475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ADDRESS LOCATOR Roles</a:t>
            </a:r>
          </a:p>
        </p:txBody>
      </p:sp>
      <p:sp>
        <p:nvSpPr>
          <p:cNvPr id="5" name="Rectangle 4"/>
          <p:cNvSpPr/>
          <p:nvPr/>
        </p:nvSpPr>
        <p:spPr>
          <a:xfrm>
            <a:off x="634689" y="6129741"/>
            <a:ext cx="2801256" cy="553998"/>
          </a:xfrm>
          <a:prstGeom prst="rect">
            <a:avLst/>
          </a:prstGeom>
        </p:spPr>
        <p:txBody>
          <a:bodyPr wrap="square">
            <a:spAutoFit/>
          </a:bodyPr>
          <a:lstStyle/>
          <a:p>
            <a:r>
              <a:rPr lang="en-US" sz="1000" dirty="0">
                <a:hlinkClick r:id="rId3"/>
              </a:rPr>
              <a:t>https://pro.arcgis.com/en/pro-app/latest/help/data/geocoding/introduction-to-locator-roles.htm</a:t>
            </a:r>
            <a:r>
              <a:rPr lang="en-US" sz="1000" dirty="0"/>
              <a:t> </a:t>
            </a:r>
          </a:p>
        </p:txBody>
      </p:sp>
      <p:pic>
        <p:nvPicPr>
          <p:cNvPr id="2" name="Picture 1">
            <a:extLst>
              <a:ext uri="{FF2B5EF4-FFF2-40B4-BE49-F238E27FC236}">
                <a16:creationId xmlns:a16="http://schemas.microsoft.com/office/drawing/2014/main" id="{77781687-CAB6-4CCF-B98F-7EE80653BB05}"/>
              </a:ext>
            </a:extLst>
          </p:cNvPr>
          <p:cNvPicPr>
            <a:picLocks noChangeAspect="1"/>
          </p:cNvPicPr>
          <p:nvPr/>
        </p:nvPicPr>
        <p:blipFill>
          <a:blip r:embed="rId4"/>
          <a:stretch>
            <a:fillRect/>
          </a:stretch>
        </p:blipFill>
        <p:spPr>
          <a:xfrm>
            <a:off x="770573" y="1855160"/>
            <a:ext cx="1087474" cy="4070079"/>
          </a:xfrm>
          <a:prstGeom prst="rect">
            <a:avLst/>
          </a:prstGeom>
        </p:spPr>
      </p:pic>
      <p:graphicFrame>
        <p:nvGraphicFramePr>
          <p:cNvPr id="11" name="Content Placeholder 10">
            <a:extLst>
              <a:ext uri="{FF2B5EF4-FFF2-40B4-BE49-F238E27FC236}">
                <a16:creationId xmlns:a16="http://schemas.microsoft.com/office/drawing/2014/main" id="{B0B85005-877F-4CF2-B19A-40D0F7E0F1CF}"/>
              </a:ext>
            </a:extLst>
          </p:cNvPr>
          <p:cNvGraphicFramePr>
            <a:graphicFrameLocks noGrp="1"/>
          </p:cNvGraphicFramePr>
          <p:nvPr>
            <p:ph idx="1"/>
            <p:extLst>
              <p:ext uri="{D42A27DB-BD31-4B8C-83A1-F6EECF244321}">
                <p14:modId xmlns:p14="http://schemas.microsoft.com/office/powerpoint/2010/main" val="3720213844"/>
              </p:ext>
            </p:extLst>
          </p:nvPr>
        </p:nvGraphicFramePr>
        <p:xfrm>
          <a:off x="3558406" y="2011363"/>
          <a:ext cx="8115435" cy="4677713"/>
        </p:xfrm>
        <a:graphic>
          <a:graphicData uri="http://schemas.openxmlformats.org/drawingml/2006/table">
            <a:tbl>
              <a:tblPr firstRow="1" bandRow="1">
                <a:tableStyleId>{5C22544A-7EE6-4342-B048-85BDC9FD1C3A}</a:tableStyleId>
              </a:tblPr>
              <a:tblGrid>
                <a:gridCol w="999633">
                  <a:extLst>
                    <a:ext uri="{9D8B030D-6E8A-4147-A177-3AD203B41FA5}">
                      <a16:colId xmlns:a16="http://schemas.microsoft.com/office/drawing/2014/main" val="4201418872"/>
                    </a:ext>
                  </a:extLst>
                </a:gridCol>
                <a:gridCol w="1156005">
                  <a:extLst>
                    <a:ext uri="{9D8B030D-6E8A-4147-A177-3AD203B41FA5}">
                      <a16:colId xmlns:a16="http://schemas.microsoft.com/office/drawing/2014/main" val="3755586725"/>
                    </a:ext>
                  </a:extLst>
                </a:gridCol>
                <a:gridCol w="1737666">
                  <a:extLst>
                    <a:ext uri="{9D8B030D-6E8A-4147-A177-3AD203B41FA5}">
                      <a16:colId xmlns:a16="http://schemas.microsoft.com/office/drawing/2014/main" val="4206447350"/>
                    </a:ext>
                  </a:extLst>
                </a:gridCol>
                <a:gridCol w="1486295">
                  <a:extLst>
                    <a:ext uri="{9D8B030D-6E8A-4147-A177-3AD203B41FA5}">
                      <a16:colId xmlns:a16="http://schemas.microsoft.com/office/drawing/2014/main" val="2786090585"/>
                    </a:ext>
                  </a:extLst>
                </a:gridCol>
                <a:gridCol w="999633">
                  <a:extLst>
                    <a:ext uri="{9D8B030D-6E8A-4147-A177-3AD203B41FA5}">
                      <a16:colId xmlns:a16="http://schemas.microsoft.com/office/drawing/2014/main" val="2465917254"/>
                    </a:ext>
                  </a:extLst>
                </a:gridCol>
                <a:gridCol w="1736203">
                  <a:extLst>
                    <a:ext uri="{9D8B030D-6E8A-4147-A177-3AD203B41FA5}">
                      <a16:colId xmlns:a16="http://schemas.microsoft.com/office/drawing/2014/main" val="2954626573"/>
                    </a:ext>
                  </a:extLst>
                </a:gridCol>
              </a:tblGrid>
              <a:tr h="275048">
                <a:tc>
                  <a:txBody>
                    <a:bodyPr/>
                    <a:lstStyle/>
                    <a:p>
                      <a:pPr algn="l" rtl="0" fontAlgn="ctr"/>
                      <a:r>
                        <a:rPr lang="en-US" sz="1000" u="none" strike="noStrike">
                          <a:effectLst/>
                        </a:rPr>
                        <a:t>Role</a:t>
                      </a:r>
                      <a:endParaRPr lang="en-US" sz="1000" b="1" i="0" u="none" strike="noStrike">
                        <a:solidFill>
                          <a:srgbClr val="FFFFFF"/>
                        </a:solidFill>
                        <a:effectLst/>
                        <a:latin typeface="Calibri" panose="020F0502020204030204" pitchFamily="34" charset="0"/>
                      </a:endParaRPr>
                    </a:p>
                  </a:txBody>
                  <a:tcPr marL="4509" marR="4509" marT="4509" marB="0" anchor="ctr"/>
                </a:tc>
                <a:tc>
                  <a:txBody>
                    <a:bodyPr/>
                    <a:lstStyle/>
                    <a:p>
                      <a:pPr algn="l" rtl="0" fontAlgn="ctr"/>
                      <a:r>
                        <a:rPr lang="en-US" sz="1000" u="none" strike="noStrike">
                          <a:effectLst/>
                        </a:rPr>
                        <a:t>Typical reference dataset geometry</a:t>
                      </a:r>
                      <a:endParaRPr lang="en-US" sz="1000" b="1" i="0" u="none" strike="noStrike">
                        <a:solidFill>
                          <a:srgbClr val="FFFFFF"/>
                        </a:solidFill>
                        <a:effectLst/>
                        <a:latin typeface="Calibri" panose="020F0502020204030204" pitchFamily="34" charset="0"/>
                      </a:endParaRPr>
                    </a:p>
                  </a:txBody>
                  <a:tcPr marL="4509" marR="4509" marT="4509" marB="0" anchor="ctr"/>
                </a:tc>
                <a:tc>
                  <a:txBody>
                    <a:bodyPr/>
                    <a:lstStyle/>
                    <a:p>
                      <a:pPr algn="l" rtl="0" fontAlgn="ctr"/>
                      <a:r>
                        <a:rPr lang="en-US" sz="1000" u="none" strike="noStrike">
                          <a:effectLst/>
                        </a:rPr>
                        <a:t>Typical reference dataset representation</a:t>
                      </a:r>
                      <a:endParaRPr lang="en-US" sz="1000" b="1" i="0" u="none" strike="noStrike">
                        <a:solidFill>
                          <a:srgbClr val="FFFFFF"/>
                        </a:solidFill>
                        <a:effectLst/>
                        <a:latin typeface="Calibri" panose="020F0502020204030204" pitchFamily="34" charset="0"/>
                      </a:endParaRPr>
                    </a:p>
                  </a:txBody>
                  <a:tcPr marL="4509" marR="4509" marT="4509" marB="0" anchor="ctr"/>
                </a:tc>
                <a:tc>
                  <a:txBody>
                    <a:bodyPr/>
                    <a:lstStyle/>
                    <a:p>
                      <a:pPr algn="l" rtl="0" fontAlgn="ctr"/>
                      <a:r>
                        <a:rPr lang="en-US" sz="1000" u="none" strike="noStrike">
                          <a:effectLst/>
                        </a:rPr>
                        <a:t>Address search parameters</a:t>
                      </a:r>
                      <a:endParaRPr lang="en-US" sz="1000" b="1" i="0" u="none" strike="noStrike">
                        <a:solidFill>
                          <a:srgbClr val="FFFFFF"/>
                        </a:solidFill>
                        <a:effectLst/>
                        <a:latin typeface="Calibri" panose="020F0502020204030204" pitchFamily="34" charset="0"/>
                      </a:endParaRPr>
                    </a:p>
                  </a:txBody>
                  <a:tcPr marL="4509" marR="4509" marT="4509" marB="0" anchor="ctr"/>
                </a:tc>
                <a:tc>
                  <a:txBody>
                    <a:bodyPr/>
                    <a:lstStyle/>
                    <a:p>
                      <a:pPr algn="l" rtl="0" fontAlgn="ctr"/>
                      <a:r>
                        <a:rPr lang="en-US" sz="1000" u="none" strike="noStrike">
                          <a:effectLst/>
                        </a:rPr>
                        <a:t>Examples</a:t>
                      </a:r>
                      <a:endParaRPr lang="en-US" sz="1000" b="1" i="0" u="none" strike="noStrike">
                        <a:solidFill>
                          <a:srgbClr val="FFFFFF"/>
                        </a:solidFill>
                        <a:effectLst/>
                        <a:latin typeface="Calibri" panose="020F0502020204030204" pitchFamily="34" charset="0"/>
                      </a:endParaRPr>
                    </a:p>
                  </a:txBody>
                  <a:tcPr marL="4509" marR="4509" marT="4509" marB="0" anchor="ctr"/>
                </a:tc>
                <a:tc>
                  <a:txBody>
                    <a:bodyPr/>
                    <a:lstStyle/>
                    <a:p>
                      <a:pPr algn="l" rtl="0" fontAlgn="ctr"/>
                      <a:r>
                        <a:rPr lang="en-US" sz="1000" u="none" strike="noStrike">
                          <a:effectLst/>
                        </a:rPr>
                        <a:t>Applications</a:t>
                      </a:r>
                      <a:endParaRPr lang="en-US" sz="1000" b="1" i="0" u="none" strike="noStrike">
                        <a:solidFill>
                          <a:srgbClr val="FFFFFF"/>
                        </a:solidFill>
                        <a:effectLst/>
                        <a:latin typeface="Calibri" panose="020F0502020204030204" pitchFamily="34" charset="0"/>
                      </a:endParaRPr>
                    </a:p>
                  </a:txBody>
                  <a:tcPr marL="4509" marR="4509" marT="4509" marB="0" anchor="ctr"/>
                </a:tc>
                <a:extLst>
                  <a:ext uri="{0D108BD9-81ED-4DB2-BD59-A6C34878D82A}">
                    <a16:rowId xmlns:a16="http://schemas.microsoft.com/office/drawing/2014/main" val="342692831"/>
                  </a:ext>
                </a:extLst>
              </a:tr>
              <a:tr h="351700">
                <a:tc>
                  <a:txBody>
                    <a:bodyPr/>
                    <a:lstStyle/>
                    <a:p>
                      <a:pPr algn="l" rtl="0" fontAlgn="ctr"/>
                      <a:r>
                        <a:rPr lang="en-US" sz="900" u="none" strike="noStrike">
                          <a:effectLst/>
                        </a:rPr>
                        <a:t>Point Address</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Points or polygons</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Each feature represents an address</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Address elements in a single field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71 Cherry Ln</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Finding parcels, buildings, or address points</a:t>
                      </a:r>
                      <a:endParaRPr lang="en-US" sz="900" b="0" i="0" u="none" strike="noStrike">
                        <a:solidFill>
                          <a:srgbClr val="000000"/>
                        </a:solidFill>
                        <a:effectLst/>
                        <a:latin typeface="Calibri" panose="020F0502020204030204" pitchFamily="34" charset="0"/>
                      </a:endParaRPr>
                    </a:p>
                  </a:txBody>
                  <a:tcPr marL="4509" marR="4509" marT="4509" marB="0" anchor="ctr"/>
                </a:tc>
                <a:extLst>
                  <a:ext uri="{0D108BD9-81ED-4DB2-BD59-A6C34878D82A}">
                    <a16:rowId xmlns:a16="http://schemas.microsoft.com/office/drawing/2014/main" val="2273670250"/>
                  </a:ext>
                </a:extLst>
              </a:tr>
              <a:tr h="175850">
                <a:tc rowSpan="2">
                  <a:txBody>
                    <a:bodyPr/>
                    <a:lstStyle/>
                    <a:p>
                      <a:pPr algn="l" rtl="0" fontAlgn="ctr"/>
                      <a:r>
                        <a:rPr lang="en-US" sz="900" u="none" strike="noStrike">
                          <a:effectLst/>
                        </a:rPr>
                        <a:t>Parcel</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a:effectLst/>
                        </a:rPr>
                        <a:t>Points or polygons</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a:effectLst/>
                        </a:rPr>
                        <a:t>Each feature represents a parcel</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a:effectLst/>
                        </a:rPr>
                        <a:t>All address elements in a single field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320 Madison St.</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a:effectLst/>
                        </a:rPr>
                        <a:t>Finding parcels or address points</a:t>
                      </a:r>
                      <a:endParaRPr lang="en-US" sz="900" b="0" i="0" u="none" strike="noStrike">
                        <a:solidFill>
                          <a:srgbClr val="000000"/>
                        </a:solidFill>
                        <a:effectLst/>
                        <a:latin typeface="Calibri" panose="020F0502020204030204" pitchFamily="34" charset="0"/>
                      </a:endParaRPr>
                    </a:p>
                  </a:txBody>
                  <a:tcPr marL="4509" marR="4509" marT="4509" marB="0" anchor="ctr"/>
                </a:tc>
                <a:extLst>
                  <a:ext uri="{0D108BD9-81ED-4DB2-BD59-A6C34878D82A}">
                    <a16:rowId xmlns:a16="http://schemas.microsoft.com/office/drawing/2014/main" val="973051554"/>
                  </a:ext>
                </a:extLst>
              </a:tr>
              <a:tr h="1654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ctr"/>
                      <a:r>
                        <a:rPr lang="en-US" sz="900" u="none" strike="noStrike">
                          <a:effectLst/>
                        </a:rPr>
                        <a:t>1760820300</a:t>
                      </a:r>
                      <a:endParaRPr lang="en-US" sz="900" b="0" i="0" u="none" strike="noStrike">
                        <a:solidFill>
                          <a:srgbClr val="000000"/>
                        </a:solidFill>
                        <a:effectLst/>
                        <a:latin typeface="Calibri" panose="020F0502020204030204" pitchFamily="34" charset="0"/>
                      </a:endParaRPr>
                    </a:p>
                  </a:txBody>
                  <a:tcPr marL="4509" marR="4509" marT="4509" marB="0" anchor="ctr"/>
                </a:tc>
                <a:tc vMerge="1">
                  <a:txBody>
                    <a:bodyPr/>
                    <a:lstStyle/>
                    <a:p>
                      <a:endParaRPr lang="en-US"/>
                    </a:p>
                  </a:txBody>
                  <a:tcPr/>
                </a:tc>
                <a:extLst>
                  <a:ext uri="{0D108BD9-81ED-4DB2-BD59-A6C34878D82A}">
                    <a16:rowId xmlns:a16="http://schemas.microsoft.com/office/drawing/2014/main" val="3809946436"/>
                  </a:ext>
                </a:extLst>
              </a:tr>
              <a:tr h="459916">
                <a:tc rowSpan="3">
                  <a:txBody>
                    <a:bodyPr/>
                    <a:lstStyle/>
                    <a:p>
                      <a:pPr algn="l" rtl="0" fontAlgn="ctr"/>
                      <a:r>
                        <a:rPr lang="en-US" sz="900" u="none" strike="noStrike">
                          <a:effectLst/>
                        </a:rPr>
                        <a:t>Street Address</a:t>
                      </a:r>
                      <a:endParaRPr lang="en-US" sz="900" b="0" i="0" u="none" strike="noStrike">
                        <a:solidFill>
                          <a:srgbClr val="000000"/>
                        </a:solidFill>
                        <a:effectLst/>
                        <a:latin typeface="Calibri" panose="020F0502020204030204" pitchFamily="34" charset="0"/>
                      </a:endParaRPr>
                    </a:p>
                  </a:txBody>
                  <a:tcPr marL="4509" marR="4509" marT="4509" marB="0" anchor="ctr"/>
                </a:tc>
                <a:tc rowSpan="3">
                  <a:txBody>
                    <a:bodyPr/>
                    <a:lstStyle/>
                    <a:p>
                      <a:pPr algn="l" rtl="0" fontAlgn="ctr"/>
                      <a:r>
                        <a:rPr lang="en-US" sz="900" u="none" strike="noStrike">
                          <a:effectLst/>
                        </a:rPr>
                        <a:t>Lines</a:t>
                      </a:r>
                      <a:endParaRPr lang="en-US" sz="900" b="0" i="0" u="none" strike="noStrike">
                        <a:solidFill>
                          <a:srgbClr val="000000"/>
                        </a:solidFill>
                        <a:effectLst/>
                        <a:latin typeface="Calibri" panose="020F0502020204030204" pitchFamily="34" charset="0"/>
                      </a:endParaRPr>
                    </a:p>
                  </a:txBody>
                  <a:tcPr marL="4509" marR="4509" marT="4509" marB="0" anchor="ctr"/>
                </a:tc>
                <a:tc rowSpan="3">
                  <a:txBody>
                    <a:bodyPr/>
                    <a:lstStyle/>
                    <a:p>
                      <a:pPr algn="l" rtl="0" fontAlgn="ctr"/>
                      <a:r>
                        <a:rPr lang="en-US" sz="900" u="none" strike="noStrike">
                          <a:effectLst/>
                        </a:rPr>
                        <a:t>Each feature has the address range for both sides of the street segment</a:t>
                      </a:r>
                      <a:endParaRPr lang="en-US" sz="900" b="0" i="0" u="none" strike="noStrike">
                        <a:solidFill>
                          <a:srgbClr val="000000"/>
                        </a:solidFill>
                        <a:effectLst/>
                        <a:latin typeface="Calibri" panose="020F0502020204030204" pitchFamily="34" charset="0"/>
                      </a:endParaRPr>
                    </a:p>
                  </a:txBody>
                  <a:tcPr marL="4509" marR="4509" marT="4509" marB="0" anchor="ctr"/>
                </a:tc>
                <a:tc rowSpan="3">
                  <a:txBody>
                    <a:bodyPr/>
                    <a:lstStyle/>
                    <a:p>
                      <a:pPr algn="l" rtl="0" fontAlgn="ctr"/>
                      <a:r>
                        <a:rPr lang="en-US" sz="900" u="none" strike="noStrike">
                          <a:effectLst/>
                        </a:rPr>
                        <a:t>All address elements in a single field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2 Summit Rd.</a:t>
                      </a:r>
                      <a:endParaRPr lang="en-US" sz="900" b="0" i="0" u="none" strike="noStrike">
                        <a:solidFill>
                          <a:srgbClr val="000000"/>
                        </a:solidFill>
                        <a:effectLst/>
                        <a:latin typeface="Calibri" panose="020F0502020204030204" pitchFamily="34" charset="0"/>
                      </a:endParaRPr>
                    </a:p>
                  </a:txBody>
                  <a:tcPr marL="4509" marR="4509" marT="4509" marB="0" anchor="ctr"/>
                </a:tc>
                <a:tc rowSpan="3">
                  <a:txBody>
                    <a:bodyPr/>
                    <a:lstStyle/>
                    <a:p>
                      <a:pPr algn="l" rtl="0" fontAlgn="ctr"/>
                      <a:r>
                        <a:rPr lang="en-US" sz="900" u="none" strike="noStrike">
                          <a:effectLst/>
                        </a:rPr>
                        <a:t>Finding a house on a specific side of the street or street intersections</a:t>
                      </a:r>
                      <a:endParaRPr lang="en-US" sz="900" b="0" i="0" u="none" strike="noStrike">
                        <a:solidFill>
                          <a:srgbClr val="000000"/>
                        </a:solidFill>
                        <a:effectLst/>
                        <a:latin typeface="Calibri" panose="020F0502020204030204" pitchFamily="34" charset="0"/>
                      </a:endParaRPr>
                    </a:p>
                  </a:txBody>
                  <a:tcPr marL="4509" marR="4509" marT="4509" marB="0" anchor="ctr"/>
                </a:tc>
                <a:extLst>
                  <a:ext uri="{0D108BD9-81ED-4DB2-BD59-A6C34878D82A}">
                    <a16:rowId xmlns:a16="http://schemas.microsoft.com/office/drawing/2014/main" val="2204733446"/>
                  </a:ext>
                </a:extLst>
              </a:tr>
              <a:tr h="1758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ctr"/>
                      <a:r>
                        <a:rPr lang="en-US" sz="900" u="none" strike="noStrike">
                          <a:effectLst/>
                        </a:rPr>
                        <a:t>N5200 County Rd PP</a:t>
                      </a:r>
                      <a:endParaRPr lang="en-US" sz="900" b="0" i="0" u="none" strike="noStrike">
                        <a:solidFill>
                          <a:srgbClr val="000000"/>
                        </a:solidFill>
                        <a:effectLst/>
                        <a:latin typeface="Calibri" panose="020F0502020204030204" pitchFamily="34" charset="0"/>
                      </a:endParaRPr>
                    </a:p>
                  </a:txBody>
                  <a:tcPr marL="4509" marR="4509" marT="4509" marB="0" anchor="ctr"/>
                </a:tc>
                <a:tc vMerge="1">
                  <a:txBody>
                    <a:bodyPr/>
                    <a:lstStyle/>
                    <a:p>
                      <a:endParaRPr lang="en-US"/>
                    </a:p>
                  </a:txBody>
                  <a:tcPr/>
                </a:tc>
                <a:extLst>
                  <a:ext uri="{0D108BD9-81ED-4DB2-BD59-A6C34878D82A}">
                    <a16:rowId xmlns:a16="http://schemas.microsoft.com/office/drawing/2014/main" val="2629877073"/>
                  </a:ext>
                </a:extLst>
              </a:tr>
              <a:tr h="1352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ctr"/>
                      <a:r>
                        <a:rPr lang="en-US" sz="900" u="none" strike="noStrike">
                          <a:effectLst/>
                        </a:rPr>
                        <a:t>115-19 Post St.</a:t>
                      </a:r>
                      <a:endParaRPr lang="en-US" sz="900" b="0" i="0" u="none" strike="noStrike">
                        <a:solidFill>
                          <a:srgbClr val="000000"/>
                        </a:solidFill>
                        <a:effectLst/>
                        <a:latin typeface="Calibri" panose="020F0502020204030204" pitchFamily="34" charset="0"/>
                      </a:endParaRPr>
                    </a:p>
                  </a:txBody>
                  <a:tcPr marL="4509" marR="4509" marT="4509" marB="0" anchor="ctr"/>
                </a:tc>
                <a:tc vMerge="1">
                  <a:txBody>
                    <a:bodyPr/>
                    <a:lstStyle/>
                    <a:p>
                      <a:endParaRPr lang="en-US"/>
                    </a:p>
                  </a:txBody>
                  <a:tcPr/>
                </a:tc>
                <a:extLst>
                  <a:ext uri="{0D108BD9-81ED-4DB2-BD59-A6C34878D82A}">
                    <a16:rowId xmlns:a16="http://schemas.microsoft.com/office/drawing/2014/main" val="1847362672"/>
                  </a:ext>
                </a:extLst>
              </a:tr>
              <a:tr h="135269">
                <a:tc rowSpan="2">
                  <a:txBody>
                    <a:bodyPr/>
                    <a:lstStyle/>
                    <a:p>
                      <a:pPr algn="l" rtl="0" fontAlgn="ctr"/>
                      <a:r>
                        <a:rPr lang="en-US" sz="900" u="none" strike="noStrike">
                          <a:effectLst/>
                        </a:rPr>
                        <a:t>POI</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a:effectLst/>
                        </a:rPr>
                        <a:t>Points or polygons</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a:effectLst/>
                        </a:rPr>
                        <a:t>Each feature represents a particular geographic place name or landmark</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a:effectLst/>
                        </a:rPr>
                        <a:t>All place name elements in a single field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Leeds Castle, England</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dirty="0">
                          <a:effectLst/>
                        </a:rPr>
                        <a:t>Finding geographic place names or landmarks in an area or the world</a:t>
                      </a:r>
                      <a:endParaRPr lang="en-US" sz="900" b="0" i="0" u="none" strike="noStrike" dirty="0">
                        <a:solidFill>
                          <a:srgbClr val="000000"/>
                        </a:solidFill>
                        <a:effectLst/>
                        <a:latin typeface="Calibri" panose="020F0502020204030204" pitchFamily="34" charset="0"/>
                      </a:endParaRPr>
                    </a:p>
                  </a:txBody>
                  <a:tcPr marL="4509" marR="4509" marT="4509" marB="0" anchor="ctr"/>
                </a:tc>
                <a:extLst>
                  <a:ext uri="{0D108BD9-81ED-4DB2-BD59-A6C34878D82A}">
                    <a16:rowId xmlns:a16="http://schemas.microsoft.com/office/drawing/2014/main" val="3680948477"/>
                  </a:ext>
                </a:extLst>
              </a:tr>
              <a:tr h="29308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ctr"/>
                      <a:r>
                        <a:rPr lang="en-US" sz="900" u="none" strike="noStrike">
                          <a:effectLst/>
                        </a:rPr>
                        <a:t>Sapporo, Japan</a:t>
                      </a:r>
                      <a:endParaRPr lang="en-US" sz="900" b="0" i="0" u="none" strike="noStrike">
                        <a:solidFill>
                          <a:srgbClr val="000000"/>
                        </a:solidFill>
                        <a:effectLst/>
                        <a:latin typeface="Calibri" panose="020F0502020204030204" pitchFamily="34" charset="0"/>
                      </a:endParaRPr>
                    </a:p>
                  </a:txBody>
                  <a:tcPr marL="4509" marR="4509" marT="4509" marB="0" anchor="ctr"/>
                </a:tc>
                <a:tc vMerge="1">
                  <a:txBody>
                    <a:bodyPr/>
                    <a:lstStyle/>
                    <a:p>
                      <a:endParaRPr lang="en-US"/>
                    </a:p>
                  </a:txBody>
                  <a:tcPr/>
                </a:tc>
                <a:extLst>
                  <a:ext uri="{0D108BD9-81ED-4DB2-BD59-A6C34878D82A}">
                    <a16:rowId xmlns:a16="http://schemas.microsoft.com/office/drawing/2014/main" val="3222814407"/>
                  </a:ext>
                </a:extLst>
              </a:tr>
              <a:tr h="369736">
                <a:tc>
                  <a:txBody>
                    <a:bodyPr/>
                    <a:lstStyle/>
                    <a:p>
                      <a:pPr algn="l" rtl="0" fontAlgn="ctr"/>
                      <a:r>
                        <a:rPr lang="en-US" sz="900" u="none" strike="noStrike">
                          <a:effectLst/>
                        </a:rPr>
                        <a:t>Distance Marker</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Points or polygons</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Each feature represents sequentially nymbered markers placed along roads at regular intervals</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Distance marker in a single field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Mile 25 I-25N, Raton, NM</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Finding a distance marker sign on highway</a:t>
                      </a:r>
                      <a:endParaRPr lang="en-US" sz="900" b="0" i="0" u="none" strike="noStrike">
                        <a:solidFill>
                          <a:srgbClr val="000000"/>
                        </a:solidFill>
                        <a:effectLst/>
                        <a:latin typeface="Calibri" panose="020F0502020204030204" pitchFamily="34" charset="0"/>
                      </a:endParaRPr>
                    </a:p>
                  </a:txBody>
                  <a:tcPr marL="4509" marR="4509" marT="4509" marB="0" anchor="ctr"/>
                </a:tc>
                <a:extLst>
                  <a:ext uri="{0D108BD9-81ED-4DB2-BD59-A6C34878D82A}">
                    <a16:rowId xmlns:a16="http://schemas.microsoft.com/office/drawing/2014/main" val="249309443"/>
                  </a:ext>
                </a:extLst>
              </a:tr>
              <a:tr h="261521">
                <a:tc>
                  <a:txBody>
                    <a:bodyPr/>
                    <a:lstStyle/>
                    <a:p>
                      <a:pPr algn="l" rtl="0" fontAlgn="ctr"/>
                      <a:r>
                        <a:rPr lang="en-US" sz="900" u="none" strike="noStrike">
                          <a:effectLst/>
                        </a:rPr>
                        <a:t>Distance Range</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Lines</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Each feature represents the distance marker range for each line segment.</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Distance marker range in a single field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s-ES" sz="900" u="none" strike="noStrike">
                          <a:effectLst/>
                        </a:rPr>
                        <a:t>Carr 682 KM 4.4, Barceloneta, 00617</a:t>
                      </a:r>
                      <a:endParaRPr lang="es-E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Finding an approximate distance along a highway</a:t>
                      </a:r>
                      <a:endParaRPr lang="en-US" sz="900" b="0" i="0" u="none" strike="noStrike">
                        <a:solidFill>
                          <a:srgbClr val="000000"/>
                        </a:solidFill>
                        <a:effectLst/>
                        <a:latin typeface="Calibri" panose="020F0502020204030204" pitchFamily="34" charset="0"/>
                      </a:endParaRPr>
                    </a:p>
                  </a:txBody>
                  <a:tcPr marL="4509" marR="4509" marT="4509" marB="0" anchor="ctr"/>
                </a:tc>
                <a:extLst>
                  <a:ext uri="{0D108BD9-81ED-4DB2-BD59-A6C34878D82A}">
                    <a16:rowId xmlns:a16="http://schemas.microsoft.com/office/drawing/2014/main" val="2162062943"/>
                  </a:ext>
                </a:extLst>
              </a:tr>
              <a:tr h="261521">
                <a:tc>
                  <a:txBody>
                    <a:bodyPr/>
                    <a:lstStyle/>
                    <a:p>
                      <a:pPr algn="l" rtl="0" fontAlgn="ctr"/>
                      <a:r>
                        <a:rPr lang="en-US" sz="900" u="none" strike="noStrike">
                          <a:effectLst/>
                        </a:rPr>
                        <a:t>Postal</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Points or polygons</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Each feature represents a single postal code region or centroid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Postal code in a single field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96822</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Finding a specific postal code location</a:t>
                      </a:r>
                      <a:endParaRPr lang="en-US" sz="900" b="0" i="0" u="none" strike="noStrike">
                        <a:solidFill>
                          <a:srgbClr val="000000"/>
                        </a:solidFill>
                        <a:effectLst/>
                        <a:latin typeface="Calibri" panose="020F0502020204030204" pitchFamily="34" charset="0"/>
                      </a:endParaRPr>
                    </a:p>
                  </a:txBody>
                  <a:tcPr marL="4509" marR="4509" marT="4509" marB="0" anchor="ctr"/>
                </a:tc>
                <a:extLst>
                  <a:ext uri="{0D108BD9-81ED-4DB2-BD59-A6C34878D82A}">
                    <a16:rowId xmlns:a16="http://schemas.microsoft.com/office/drawing/2014/main" val="1947766256"/>
                  </a:ext>
                </a:extLst>
              </a:tr>
              <a:tr h="261521">
                <a:tc>
                  <a:txBody>
                    <a:bodyPr/>
                    <a:lstStyle/>
                    <a:p>
                      <a:pPr algn="l" rtl="0" fontAlgn="ctr"/>
                      <a:r>
                        <a:rPr lang="en-US" sz="900" u="none" strike="noStrike">
                          <a:effectLst/>
                        </a:rPr>
                        <a:t>Postal Extension</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Points</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Each feature represents a single postal extension centroid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Five-digit ZIP Codes and four-digit extension in separate field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63703-0078</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Finding a specific postal extension location</a:t>
                      </a:r>
                      <a:endParaRPr lang="en-US" sz="900" b="0" i="0" u="none" strike="noStrike">
                        <a:solidFill>
                          <a:srgbClr val="000000"/>
                        </a:solidFill>
                        <a:effectLst/>
                        <a:latin typeface="Calibri" panose="020F0502020204030204" pitchFamily="34" charset="0"/>
                      </a:endParaRPr>
                    </a:p>
                  </a:txBody>
                  <a:tcPr marL="4509" marR="4509" marT="4509" marB="0" anchor="ctr"/>
                </a:tc>
                <a:extLst>
                  <a:ext uri="{0D108BD9-81ED-4DB2-BD59-A6C34878D82A}">
                    <a16:rowId xmlns:a16="http://schemas.microsoft.com/office/drawing/2014/main" val="787975880"/>
                  </a:ext>
                </a:extLst>
              </a:tr>
              <a:tr h="401299">
                <a:tc>
                  <a:txBody>
                    <a:bodyPr/>
                    <a:lstStyle/>
                    <a:p>
                      <a:pPr algn="l" rtl="0" fontAlgn="ctr"/>
                      <a:r>
                        <a:rPr lang="en-US" sz="900" u="none" strike="noStrike">
                          <a:effectLst/>
                        </a:rPr>
                        <a:t>Postal Locality</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Points or polygons</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Each feature represents the union of postal code and city in a postal code boundary or centroid.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Postal code and city in a single field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7132 Frauenkirchen</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Finding a specific locality</a:t>
                      </a:r>
                      <a:endParaRPr lang="en-US" sz="900" b="0" i="0" u="none" strike="noStrike">
                        <a:solidFill>
                          <a:srgbClr val="000000"/>
                        </a:solidFill>
                        <a:effectLst/>
                        <a:latin typeface="Calibri" panose="020F0502020204030204" pitchFamily="34" charset="0"/>
                      </a:endParaRPr>
                    </a:p>
                  </a:txBody>
                  <a:tcPr marL="4509" marR="4509" marT="4509" marB="0" anchor="ctr"/>
                </a:tc>
                <a:extLst>
                  <a:ext uri="{0D108BD9-81ED-4DB2-BD59-A6C34878D82A}">
                    <a16:rowId xmlns:a16="http://schemas.microsoft.com/office/drawing/2014/main" val="3497618564"/>
                  </a:ext>
                </a:extLst>
              </a:tr>
              <a:tr h="378754">
                <a:tc rowSpan="2">
                  <a:txBody>
                    <a:bodyPr/>
                    <a:lstStyle/>
                    <a:p>
                      <a:pPr algn="l" rtl="0" fontAlgn="ctr"/>
                      <a:r>
                        <a:rPr lang="en-US" sz="900" u="none" strike="noStrike">
                          <a:effectLst/>
                        </a:rPr>
                        <a:t>Administrative Areas</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a:effectLst/>
                        </a:rPr>
                        <a:t>Points or polygons</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a:effectLst/>
                        </a:rPr>
                        <a:t>Each feature represents a particular administrative area such as city, neighborhood, metro area, territory, region, and so on.</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a:effectLst/>
                        </a:rPr>
                        <a:t>Administrative area name in a single field</a:t>
                      </a:r>
                      <a:endParaRPr lang="en-US" sz="900" b="0" i="0" u="none" strike="noStrike">
                        <a:solidFill>
                          <a:srgbClr val="000000"/>
                        </a:solidFill>
                        <a:effectLst/>
                        <a:latin typeface="Calibri" panose="020F0502020204030204" pitchFamily="34" charset="0"/>
                      </a:endParaRPr>
                    </a:p>
                  </a:txBody>
                  <a:tcPr marL="4509" marR="4509" marT="4509" marB="0" anchor="ctr"/>
                </a:tc>
                <a:tc>
                  <a:txBody>
                    <a:bodyPr/>
                    <a:lstStyle/>
                    <a:p>
                      <a:pPr algn="l" rtl="0" fontAlgn="ctr"/>
                      <a:r>
                        <a:rPr lang="en-US" sz="900" u="none" strike="noStrike">
                          <a:effectLst/>
                        </a:rPr>
                        <a:t>British Columbia</a:t>
                      </a:r>
                      <a:endParaRPr lang="en-US" sz="900" b="0" i="0" u="none" strike="noStrike">
                        <a:solidFill>
                          <a:srgbClr val="000000"/>
                        </a:solidFill>
                        <a:effectLst/>
                        <a:latin typeface="Calibri" panose="020F0502020204030204" pitchFamily="34" charset="0"/>
                      </a:endParaRPr>
                    </a:p>
                  </a:txBody>
                  <a:tcPr marL="4509" marR="4509" marT="4509" marB="0" anchor="ctr"/>
                </a:tc>
                <a:tc rowSpan="2">
                  <a:txBody>
                    <a:bodyPr/>
                    <a:lstStyle/>
                    <a:p>
                      <a:pPr algn="l" rtl="0" fontAlgn="ctr"/>
                      <a:r>
                        <a:rPr lang="en-US" sz="900" u="none" strike="noStrike">
                          <a:effectLst/>
                        </a:rPr>
                        <a:t>Finding a specific administrative zone</a:t>
                      </a:r>
                      <a:endParaRPr lang="en-US" sz="900" b="0" i="0" u="none" strike="noStrike">
                        <a:solidFill>
                          <a:srgbClr val="000000"/>
                        </a:solidFill>
                        <a:effectLst/>
                        <a:latin typeface="Calibri" panose="020F0502020204030204" pitchFamily="34" charset="0"/>
                      </a:endParaRPr>
                    </a:p>
                  </a:txBody>
                  <a:tcPr marL="4509" marR="4509" marT="4509" marB="0" anchor="ctr"/>
                </a:tc>
                <a:extLst>
                  <a:ext uri="{0D108BD9-81ED-4DB2-BD59-A6C34878D82A}">
                    <a16:rowId xmlns:a16="http://schemas.microsoft.com/office/drawing/2014/main" val="92712564"/>
                  </a:ext>
                </a:extLst>
              </a:tr>
              <a:tr h="1352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ctr"/>
                      <a:r>
                        <a:rPr lang="en-US" sz="900" u="none" strike="noStrike" dirty="0">
                          <a:effectLst/>
                        </a:rPr>
                        <a:t>North Park, San Diego</a:t>
                      </a:r>
                      <a:endParaRPr lang="en-US" sz="900" b="0" i="0" u="none" strike="noStrike" dirty="0">
                        <a:solidFill>
                          <a:srgbClr val="000000"/>
                        </a:solidFill>
                        <a:effectLst/>
                        <a:latin typeface="Calibri" panose="020F0502020204030204" pitchFamily="34" charset="0"/>
                      </a:endParaRPr>
                    </a:p>
                  </a:txBody>
                  <a:tcPr marL="4509" marR="4509" marT="4509" marB="0" anchor="ctr"/>
                </a:tc>
                <a:tc vMerge="1">
                  <a:txBody>
                    <a:bodyPr/>
                    <a:lstStyle/>
                    <a:p>
                      <a:endParaRPr lang="en-US"/>
                    </a:p>
                  </a:txBody>
                  <a:tcPr/>
                </a:tc>
                <a:extLst>
                  <a:ext uri="{0D108BD9-81ED-4DB2-BD59-A6C34878D82A}">
                    <a16:rowId xmlns:a16="http://schemas.microsoft.com/office/drawing/2014/main" val="3130295063"/>
                  </a:ext>
                </a:extLst>
              </a:tr>
            </a:tbl>
          </a:graphicData>
        </a:graphic>
      </p:graphicFrame>
    </p:spTree>
    <p:extLst>
      <p:ext uri="{BB962C8B-B14F-4D97-AF65-F5344CB8AC3E}">
        <p14:creationId xmlns:p14="http://schemas.microsoft.com/office/powerpoint/2010/main" val="230362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dirty="0"/>
              <a:t>Point Address</a:t>
            </a:r>
          </a:p>
        </p:txBody>
      </p:sp>
      <p:sp>
        <p:nvSpPr>
          <p:cNvPr id="2" name="Content Placeholder 1"/>
          <p:cNvSpPr>
            <a:spLocks noGrp="1"/>
          </p:cNvSpPr>
          <p:nvPr>
            <p:ph idx="1"/>
          </p:nvPr>
        </p:nvSpPr>
        <p:spPr>
          <a:xfrm>
            <a:off x="1202919" y="2011680"/>
            <a:ext cx="5522795" cy="4206240"/>
          </a:xfrm>
        </p:spPr>
        <p:txBody>
          <a:bodyPr/>
          <a:lstStyle/>
          <a:p>
            <a:r>
              <a:rPr lang="en-US" dirty="0"/>
              <a:t>Reference data can be polygon or point geometry</a:t>
            </a:r>
          </a:p>
          <a:p>
            <a:r>
              <a:rPr lang="en-US" dirty="0"/>
              <a:t>Each feature in the reference data corresponds to a single address such as a parcel or a building</a:t>
            </a:r>
          </a:p>
          <a:p>
            <a:r>
              <a:rPr lang="en-US" dirty="0"/>
              <a:t>Data must have individual fields that contain a street number and street name information.</a:t>
            </a:r>
          </a:p>
        </p:txBody>
      </p:sp>
      <p:pic>
        <p:nvPicPr>
          <p:cNvPr id="3" name="Picture 2"/>
          <p:cNvPicPr>
            <a:picLocks noChangeAspect="1"/>
          </p:cNvPicPr>
          <p:nvPr/>
        </p:nvPicPr>
        <p:blipFill>
          <a:blip r:embed="rId2"/>
          <a:stretch>
            <a:fillRect/>
          </a:stretch>
        </p:blipFill>
        <p:spPr>
          <a:xfrm>
            <a:off x="6811589" y="1792936"/>
            <a:ext cx="3726872" cy="3035109"/>
          </a:xfrm>
          <a:prstGeom prst="rect">
            <a:avLst/>
          </a:prstGeom>
        </p:spPr>
      </p:pic>
      <p:sp>
        <p:nvSpPr>
          <p:cNvPr id="6" name="TextBox 5"/>
          <p:cNvSpPr txBox="1"/>
          <p:nvPr/>
        </p:nvSpPr>
        <p:spPr>
          <a:xfrm>
            <a:off x="7744085" y="5070157"/>
            <a:ext cx="410690" cy="230832"/>
          </a:xfrm>
          <a:prstGeom prst="rect">
            <a:avLst/>
          </a:prstGeom>
          <a:noFill/>
        </p:spPr>
        <p:txBody>
          <a:bodyPr wrap="none" rtlCol="0">
            <a:spAutoFit/>
          </a:bodyPr>
          <a:lstStyle/>
          <a:p>
            <a:r>
              <a:rPr lang="en-US" sz="900" dirty="0"/>
              <a:t>ESRI</a:t>
            </a:r>
          </a:p>
        </p:txBody>
      </p:sp>
      <p:pic>
        <p:nvPicPr>
          <p:cNvPr id="4" name="Picture 3">
            <a:extLst>
              <a:ext uri="{FF2B5EF4-FFF2-40B4-BE49-F238E27FC236}">
                <a16:creationId xmlns:a16="http://schemas.microsoft.com/office/drawing/2014/main" id="{3A559C6A-89AC-495C-B524-005EE0CE2775}"/>
              </a:ext>
            </a:extLst>
          </p:cNvPr>
          <p:cNvPicPr>
            <a:picLocks noChangeAspect="1"/>
          </p:cNvPicPr>
          <p:nvPr/>
        </p:nvPicPr>
        <p:blipFill>
          <a:blip r:embed="rId3"/>
          <a:stretch>
            <a:fillRect/>
          </a:stretch>
        </p:blipFill>
        <p:spPr>
          <a:xfrm>
            <a:off x="8864225" y="3495538"/>
            <a:ext cx="3104198" cy="3078286"/>
          </a:xfrm>
          <a:prstGeom prst="rect">
            <a:avLst/>
          </a:prstGeom>
          <a:ln>
            <a:solidFill>
              <a:schemeClr val="bg1"/>
            </a:solidFill>
          </a:ln>
        </p:spPr>
      </p:pic>
    </p:spTree>
    <p:extLst>
      <p:ext uri="{BB962C8B-B14F-4D97-AF65-F5344CB8AC3E}">
        <p14:creationId xmlns:p14="http://schemas.microsoft.com/office/powerpoint/2010/main" val="228457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a:t>Street Address</a:t>
            </a:r>
          </a:p>
        </p:txBody>
      </p:sp>
      <p:sp>
        <p:nvSpPr>
          <p:cNvPr id="4" name="Content Placeholder 3"/>
          <p:cNvSpPr>
            <a:spLocks noGrp="1"/>
          </p:cNvSpPr>
          <p:nvPr>
            <p:ph idx="1"/>
          </p:nvPr>
        </p:nvSpPr>
        <p:spPr>
          <a:xfrm>
            <a:off x="1202919" y="2011680"/>
            <a:ext cx="5105049" cy="4206240"/>
          </a:xfrm>
        </p:spPr>
        <p:txBody>
          <a:bodyPr/>
          <a:lstStyle/>
          <a:p>
            <a:r>
              <a:rPr lang="en-US" dirty="0"/>
              <a:t>Reference data must contain dual ranges for roads</a:t>
            </a:r>
          </a:p>
          <a:p>
            <a:r>
              <a:rPr lang="en-US" dirty="0"/>
              <a:t>Can provide a range of house number values</a:t>
            </a:r>
          </a:p>
          <a:p>
            <a:r>
              <a:rPr lang="en-US" dirty="0"/>
              <a:t>Can determine side of the road segment the address is located</a:t>
            </a:r>
          </a:p>
          <a:p>
            <a:r>
              <a:rPr lang="en-US" dirty="0"/>
              <a:t>Supports normal block ranges, alphanumeric addresses with grid zone, or hyphenated addresses containing cross-street information in the house number</a:t>
            </a:r>
          </a:p>
        </p:txBody>
      </p:sp>
      <p:pic>
        <p:nvPicPr>
          <p:cNvPr id="2" name="Picture 1"/>
          <p:cNvPicPr>
            <a:picLocks noChangeAspect="1"/>
          </p:cNvPicPr>
          <p:nvPr/>
        </p:nvPicPr>
        <p:blipFill>
          <a:blip r:embed="rId2"/>
          <a:stretch>
            <a:fillRect/>
          </a:stretch>
        </p:blipFill>
        <p:spPr>
          <a:xfrm>
            <a:off x="6927163" y="2088947"/>
            <a:ext cx="4152900" cy="3914775"/>
          </a:xfrm>
          <a:prstGeom prst="rect">
            <a:avLst/>
          </a:prstGeom>
        </p:spPr>
      </p:pic>
      <p:sp>
        <p:nvSpPr>
          <p:cNvPr id="7" name="TextBox 6"/>
          <p:cNvSpPr txBox="1"/>
          <p:nvPr/>
        </p:nvSpPr>
        <p:spPr>
          <a:xfrm>
            <a:off x="9003613" y="6068901"/>
            <a:ext cx="410690" cy="230832"/>
          </a:xfrm>
          <a:prstGeom prst="rect">
            <a:avLst/>
          </a:prstGeom>
          <a:noFill/>
        </p:spPr>
        <p:txBody>
          <a:bodyPr wrap="none" rtlCol="0">
            <a:spAutoFit/>
          </a:bodyPr>
          <a:lstStyle/>
          <a:p>
            <a:r>
              <a:rPr lang="en-US" sz="900"/>
              <a:t>ESRI</a:t>
            </a:r>
          </a:p>
        </p:txBody>
      </p:sp>
    </p:spTree>
    <p:extLst>
      <p:ext uri="{BB962C8B-B14F-4D97-AF65-F5344CB8AC3E}">
        <p14:creationId xmlns:p14="http://schemas.microsoft.com/office/powerpoint/2010/main" val="362120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dirty="0"/>
              <a:t>REFERENCE DATA – ROADS</a:t>
            </a:r>
          </a:p>
        </p:txBody>
      </p:sp>
      <p:sp>
        <p:nvSpPr>
          <p:cNvPr id="3" name="Content Placeholder 2"/>
          <p:cNvSpPr>
            <a:spLocks noGrp="1"/>
          </p:cNvSpPr>
          <p:nvPr>
            <p:ph idx="1"/>
          </p:nvPr>
        </p:nvSpPr>
        <p:spPr/>
        <p:txBody>
          <a:bodyPr/>
          <a:lstStyle/>
          <a:p>
            <a:r>
              <a:rPr lang="en-US" dirty="0"/>
              <a:t>A road network is represented by line segments</a:t>
            </a:r>
          </a:p>
          <a:p>
            <a:r>
              <a:rPr lang="en-US" dirty="0"/>
              <a:t>Each intersection is represented by a node</a:t>
            </a:r>
          </a:p>
          <a:p>
            <a:r>
              <a:rPr lang="en-US" dirty="0"/>
              <a:t>The coordinates of an address are interpolated linearly between the two nodes of a segment</a:t>
            </a:r>
          </a:p>
          <a:p>
            <a:r>
              <a:rPr lang="en-US" dirty="0"/>
              <a:t>Example: 1167 Main St.</a:t>
            </a:r>
          </a:p>
          <a:p>
            <a:endParaRPr lang="en-US" dirty="0"/>
          </a:p>
        </p:txBody>
      </p:sp>
      <p:grpSp>
        <p:nvGrpSpPr>
          <p:cNvPr id="2" name="Group 1"/>
          <p:cNvGrpSpPr/>
          <p:nvPr/>
        </p:nvGrpSpPr>
        <p:grpSpPr>
          <a:xfrm>
            <a:off x="3935155" y="4374732"/>
            <a:ext cx="3771900" cy="1428750"/>
            <a:chOff x="3433858" y="2077127"/>
            <a:chExt cx="3771900" cy="1428750"/>
          </a:xfrm>
        </p:grpSpPr>
        <p:grpSp>
          <p:nvGrpSpPr>
            <p:cNvPr id="16" name="Group 4"/>
            <p:cNvGrpSpPr>
              <a:grpSpLocks/>
            </p:cNvGrpSpPr>
            <p:nvPr/>
          </p:nvGrpSpPr>
          <p:grpSpPr bwMode="auto">
            <a:xfrm>
              <a:off x="3433858" y="2077127"/>
              <a:ext cx="3771900" cy="1428750"/>
              <a:chOff x="1248" y="960"/>
              <a:chExt cx="3168" cy="1200"/>
            </a:xfrm>
          </p:grpSpPr>
          <p:sp>
            <p:nvSpPr>
              <p:cNvPr id="17" name="Line 5"/>
              <p:cNvSpPr>
                <a:spLocks noChangeShapeType="1"/>
              </p:cNvSpPr>
              <p:nvPr/>
            </p:nvSpPr>
            <p:spPr bwMode="auto">
              <a:xfrm>
                <a:off x="3696" y="960"/>
                <a:ext cx="0" cy="1200"/>
              </a:xfrm>
              <a:prstGeom prst="line">
                <a:avLst/>
              </a:prstGeom>
              <a:noFill/>
              <a:ln w="38100">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18" name="Line 6"/>
              <p:cNvSpPr>
                <a:spLocks noChangeShapeType="1"/>
              </p:cNvSpPr>
              <p:nvPr/>
            </p:nvSpPr>
            <p:spPr bwMode="auto">
              <a:xfrm>
                <a:off x="1248" y="1536"/>
                <a:ext cx="3168" cy="0"/>
              </a:xfrm>
              <a:prstGeom prst="line">
                <a:avLst/>
              </a:prstGeom>
              <a:noFill/>
              <a:ln w="38100">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19" name="Line 7"/>
              <p:cNvSpPr>
                <a:spLocks noChangeShapeType="1"/>
              </p:cNvSpPr>
              <p:nvPr/>
            </p:nvSpPr>
            <p:spPr bwMode="auto">
              <a:xfrm>
                <a:off x="1872" y="960"/>
                <a:ext cx="0" cy="1200"/>
              </a:xfrm>
              <a:prstGeom prst="line">
                <a:avLst/>
              </a:prstGeom>
              <a:noFill/>
              <a:ln w="38100">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20" name="Oval 8"/>
              <p:cNvSpPr>
                <a:spLocks noChangeArrowheads="1"/>
              </p:cNvSpPr>
              <p:nvPr/>
            </p:nvSpPr>
            <p:spPr bwMode="auto">
              <a:xfrm>
                <a:off x="1805" y="1466"/>
                <a:ext cx="131" cy="129"/>
              </a:xfrm>
              <a:prstGeom prst="ellipse">
                <a:avLst/>
              </a:prstGeom>
              <a:solidFill>
                <a:schemeClr val="hlink"/>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350"/>
              </a:p>
            </p:txBody>
          </p:sp>
          <p:sp>
            <p:nvSpPr>
              <p:cNvPr id="21" name="Oval 9"/>
              <p:cNvSpPr>
                <a:spLocks noChangeArrowheads="1"/>
              </p:cNvSpPr>
              <p:nvPr/>
            </p:nvSpPr>
            <p:spPr bwMode="auto">
              <a:xfrm>
                <a:off x="3630" y="1461"/>
                <a:ext cx="129" cy="129"/>
              </a:xfrm>
              <a:prstGeom prst="ellipse">
                <a:avLst/>
              </a:prstGeom>
              <a:solidFill>
                <a:schemeClr val="hlink"/>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350"/>
              </a:p>
            </p:txBody>
          </p:sp>
          <p:sp>
            <p:nvSpPr>
              <p:cNvPr id="22" name="Text Box 10"/>
              <p:cNvSpPr txBox="1">
                <a:spLocks noChangeArrowheads="1"/>
              </p:cNvSpPr>
              <p:nvPr/>
            </p:nvSpPr>
            <p:spPr bwMode="auto">
              <a:xfrm>
                <a:off x="1859" y="1309"/>
                <a:ext cx="408" cy="213"/>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050" b="1" dirty="0">
                    <a:latin typeface="Arial" charset="0"/>
                  </a:rPr>
                  <a:t>1100</a:t>
                </a:r>
              </a:p>
            </p:txBody>
          </p:sp>
          <p:sp>
            <p:nvSpPr>
              <p:cNvPr id="23" name="Text Box 11"/>
              <p:cNvSpPr txBox="1">
                <a:spLocks noChangeArrowheads="1"/>
              </p:cNvSpPr>
              <p:nvPr/>
            </p:nvSpPr>
            <p:spPr bwMode="auto">
              <a:xfrm>
                <a:off x="1872" y="1584"/>
                <a:ext cx="408" cy="213"/>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050" b="1">
                    <a:latin typeface="Arial" charset="0"/>
                  </a:rPr>
                  <a:t>1101</a:t>
                </a:r>
              </a:p>
            </p:txBody>
          </p:sp>
          <p:sp>
            <p:nvSpPr>
              <p:cNvPr id="24" name="Text Box 12"/>
              <p:cNvSpPr txBox="1">
                <a:spLocks noChangeArrowheads="1"/>
              </p:cNvSpPr>
              <p:nvPr/>
            </p:nvSpPr>
            <p:spPr bwMode="auto">
              <a:xfrm>
                <a:off x="3284" y="1296"/>
                <a:ext cx="408" cy="213"/>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050" b="1">
                    <a:latin typeface="Arial" charset="0"/>
                  </a:rPr>
                  <a:t>1198</a:t>
                </a:r>
              </a:p>
            </p:txBody>
          </p:sp>
          <p:sp>
            <p:nvSpPr>
              <p:cNvPr id="25" name="Text Box 13"/>
              <p:cNvSpPr txBox="1">
                <a:spLocks noChangeArrowheads="1"/>
              </p:cNvSpPr>
              <p:nvPr/>
            </p:nvSpPr>
            <p:spPr bwMode="auto">
              <a:xfrm>
                <a:off x="3284" y="1584"/>
                <a:ext cx="408" cy="213"/>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050" b="1">
                    <a:latin typeface="Arial" charset="0"/>
                  </a:rPr>
                  <a:t>1199</a:t>
                </a:r>
              </a:p>
            </p:txBody>
          </p:sp>
          <p:sp>
            <p:nvSpPr>
              <p:cNvPr id="26" name="Text Box 14"/>
              <p:cNvSpPr txBox="1">
                <a:spLocks noChangeArrowheads="1"/>
              </p:cNvSpPr>
              <p:nvPr/>
            </p:nvSpPr>
            <p:spPr bwMode="auto">
              <a:xfrm>
                <a:off x="2880" y="1584"/>
                <a:ext cx="240" cy="271"/>
              </a:xfrm>
              <a:prstGeom prst="rect">
                <a:avLst/>
              </a:prstGeom>
              <a:solidFill>
                <a:schemeClr val="accent2"/>
              </a:solidFill>
              <a:ln w="12700">
                <a:solidFill>
                  <a:srgbClr val="000000"/>
                </a:solidFill>
                <a:miter lim="800000"/>
                <a:headEnd type="none" w="sm" len="sm"/>
                <a:tailEnd type="none" w="sm" len="sm"/>
              </a:ln>
              <a:effectLst>
                <a:outerShdw dist="107763" dir="2700000" algn="ctr" rotWithShape="0">
                  <a:schemeClr val="bg2"/>
                </a:outerShdw>
              </a:effectLst>
            </p:spPr>
            <p:txBody>
              <a:bodyPr>
                <a:spAutoFit/>
              </a:bodyPr>
              <a:lstStyle/>
              <a:p>
                <a:pPr eaLnBrk="0" hangingPunct="0">
                  <a:spcBef>
                    <a:spcPct val="50000"/>
                  </a:spcBef>
                </a:pPr>
                <a:r>
                  <a:rPr lang="en-US" sz="1500" b="1">
                    <a:solidFill>
                      <a:schemeClr val="bg2"/>
                    </a:solidFill>
                    <a:latin typeface="Arial" charset="0"/>
                  </a:rPr>
                  <a:t>A</a:t>
                </a:r>
              </a:p>
            </p:txBody>
          </p:sp>
        </p:grpSp>
        <p:sp>
          <p:nvSpPr>
            <p:cNvPr id="174094" name="Line 14"/>
            <p:cNvSpPr>
              <a:spLocks noChangeShapeType="1"/>
            </p:cNvSpPr>
            <p:nvPr/>
          </p:nvSpPr>
          <p:spPr bwMode="auto">
            <a:xfrm>
              <a:off x="4262292" y="2762927"/>
              <a:ext cx="13716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grpSp>
    </p:spTree>
    <p:extLst>
      <p:ext uri="{BB962C8B-B14F-4D97-AF65-F5344CB8AC3E}">
        <p14:creationId xmlns:p14="http://schemas.microsoft.com/office/powerpoint/2010/main" val="195372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Interpolation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0714" y="2464724"/>
            <a:ext cx="7468985" cy="3300153"/>
          </a:xfrm>
          <a:prstGeom prst="rect">
            <a:avLst/>
          </a:prstGeom>
        </p:spPr>
      </p:pic>
    </p:spTree>
    <p:extLst>
      <p:ext uri="{BB962C8B-B14F-4D97-AF65-F5344CB8AC3E}">
        <p14:creationId xmlns:p14="http://schemas.microsoft.com/office/powerpoint/2010/main" val="377070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t>Geocoding</a:t>
            </a:r>
          </a:p>
        </p:txBody>
      </p:sp>
      <p:sp>
        <p:nvSpPr>
          <p:cNvPr id="4" name="Content Placeholder 3"/>
          <p:cNvSpPr>
            <a:spLocks noGrp="1"/>
          </p:cNvSpPr>
          <p:nvPr>
            <p:ph idx="1"/>
          </p:nvPr>
        </p:nvSpPr>
        <p:spPr/>
        <p:txBody>
          <a:bodyPr/>
          <a:lstStyle/>
          <a:p>
            <a:r>
              <a:rPr lang="en-US" sz="2800" i="1" dirty="0"/>
              <a:t>Geocoding is the process of transforming a description of a location – such as a pair of coordinates, an address, or a name of a place – to a location on the earth's surface. </a:t>
            </a:r>
            <a:r>
              <a:rPr lang="en-US" sz="2800" dirty="0"/>
              <a:t>– ArcGIS</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502" y="3505200"/>
            <a:ext cx="6860913" cy="2572842"/>
          </a:xfrm>
          <a:prstGeom prst="rect">
            <a:avLst/>
          </a:prstGeom>
        </p:spPr>
      </p:pic>
      <p:sp>
        <p:nvSpPr>
          <p:cNvPr id="6" name="Rectangle 5"/>
          <p:cNvSpPr/>
          <p:nvPr/>
        </p:nvSpPr>
        <p:spPr>
          <a:xfrm>
            <a:off x="9307324" y="6436664"/>
            <a:ext cx="990977" cy="253916"/>
          </a:xfrm>
          <a:prstGeom prst="rect">
            <a:avLst/>
          </a:prstGeom>
        </p:spPr>
        <p:txBody>
          <a:bodyPr wrap="none">
            <a:spAutoFit/>
          </a:bodyPr>
          <a:lstStyle/>
          <a:p>
            <a:r>
              <a:rPr lang="en-US" sz="1050" dirty="0"/>
              <a:t> medium.com</a:t>
            </a:r>
          </a:p>
        </p:txBody>
      </p:sp>
    </p:spTree>
    <p:extLst>
      <p:ext uri="{BB962C8B-B14F-4D97-AF65-F5344CB8AC3E}">
        <p14:creationId xmlns:p14="http://schemas.microsoft.com/office/powerpoint/2010/main" val="2546705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Postal</a:t>
            </a:r>
          </a:p>
        </p:txBody>
      </p:sp>
      <p:sp>
        <p:nvSpPr>
          <p:cNvPr id="3" name="Content Placeholder 2"/>
          <p:cNvSpPr>
            <a:spLocks noGrp="1"/>
          </p:cNvSpPr>
          <p:nvPr>
            <p:ph idx="1"/>
          </p:nvPr>
        </p:nvSpPr>
        <p:spPr>
          <a:xfrm>
            <a:off x="1202919" y="2011680"/>
            <a:ext cx="5722385" cy="4206240"/>
          </a:xfrm>
        </p:spPr>
        <p:txBody>
          <a:bodyPr/>
          <a:lstStyle/>
          <a:p>
            <a:r>
              <a:rPr lang="en-US" dirty="0"/>
              <a:t>Reference data can be point or polygon geometry</a:t>
            </a:r>
          </a:p>
          <a:p>
            <a:r>
              <a:rPr lang="en-US" dirty="0"/>
              <a:t>Each feature must contain a field that specifies the 5-digit postal code</a:t>
            </a:r>
          </a:p>
          <a:p>
            <a:r>
              <a:rPr lang="en-US" dirty="0"/>
              <a:t>For polygon data the geocoded points will be at the centroid of the zip code polygon</a:t>
            </a:r>
          </a:p>
          <a:p>
            <a:r>
              <a:rPr lang="en-US" dirty="0"/>
              <a:t>Postal Extension enables finding a specific postal extension location</a:t>
            </a:r>
          </a:p>
          <a:p>
            <a:r>
              <a:rPr lang="en-US" dirty="0"/>
              <a:t>Postal locality enables finding a specific locality</a:t>
            </a:r>
          </a:p>
        </p:txBody>
      </p:sp>
      <p:pic>
        <p:nvPicPr>
          <p:cNvPr id="5" name="Picture 4"/>
          <p:cNvPicPr>
            <a:picLocks noChangeAspect="1"/>
          </p:cNvPicPr>
          <p:nvPr/>
        </p:nvPicPr>
        <p:blipFill>
          <a:blip r:embed="rId2"/>
          <a:stretch>
            <a:fillRect/>
          </a:stretch>
        </p:blipFill>
        <p:spPr>
          <a:xfrm>
            <a:off x="7353226" y="2206630"/>
            <a:ext cx="2612341" cy="262722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7767651" y="4000971"/>
            <a:ext cx="2625838" cy="266378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353226" y="5332863"/>
            <a:ext cx="410690" cy="230832"/>
          </a:xfrm>
          <a:prstGeom prst="rect">
            <a:avLst/>
          </a:prstGeom>
          <a:noFill/>
        </p:spPr>
        <p:txBody>
          <a:bodyPr wrap="none" rtlCol="0">
            <a:spAutoFit/>
          </a:bodyPr>
          <a:lstStyle/>
          <a:p>
            <a:r>
              <a:rPr lang="en-US" sz="900"/>
              <a:t>ESRI</a:t>
            </a:r>
          </a:p>
        </p:txBody>
      </p:sp>
      <p:pic>
        <p:nvPicPr>
          <p:cNvPr id="7" name="Picture 6">
            <a:extLst>
              <a:ext uri="{FF2B5EF4-FFF2-40B4-BE49-F238E27FC236}">
                <a16:creationId xmlns:a16="http://schemas.microsoft.com/office/drawing/2014/main" id="{6A46FA4E-FC6F-4E61-8FFA-23E867F3852E}"/>
              </a:ext>
            </a:extLst>
          </p:cNvPr>
          <p:cNvPicPr>
            <a:picLocks noChangeAspect="1"/>
          </p:cNvPicPr>
          <p:nvPr/>
        </p:nvPicPr>
        <p:blipFill>
          <a:blip r:embed="rId4"/>
          <a:stretch>
            <a:fillRect/>
          </a:stretch>
        </p:blipFill>
        <p:spPr>
          <a:xfrm>
            <a:off x="9555376" y="3029384"/>
            <a:ext cx="2505075" cy="2303479"/>
          </a:xfrm>
          <a:prstGeom prst="rect">
            <a:avLst/>
          </a:prstGeom>
        </p:spPr>
      </p:pic>
    </p:spTree>
    <p:extLst>
      <p:ext uri="{BB962C8B-B14F-4D97-AF65-F5344CB8AC3E}">
        <p14:creationId xmlns:p14="http://schemas.microsoft.com/office/powerpoint/2010/main" val="317904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ADDRESS LOCATORS</a:t>
            </a:r>
          </a:p>
        </p:txBody>
      </p:sp>
      <p:sp>
        <p:nvSpPr>
          <p:cNvPr id="3" name="Content Placeholder 2"/>
          <p:cNvSpPr>
            <a:spLocks noGrp="1"/>
          </p:cNvSpPr>
          <p:nvPr>
            <p:ph idx="1"/>
          </p:nvPr>
        </p:nvSpPr>
        <p:spPr>
          <a:xfrm>
            <a:off x="1202919" y="2011680"/>
            <a:ext cx="5546003" cy="4206240"/>
          </a:xfrm>
        </p:spPr>
        <p:txBody>
          <a:bodyPr/>
          <a:lstStyle/>
          <a:p>
            <a:r>
              <a:rPr lang="en-US" u="sng" dirty="0"/>
              <a:t>Consists of two or more individual address locators</a:t>
            </a:r>
          </a:p>
          <a:p>
            <a:r>
              <a:rPr lang="en-US" dirty="0"/>
              <a:t>Data are automatically matched against each of the individual locators</a:t>
            </a:r>
          </a:p>
          <a:p>
            <a:r>
              <a:rPr lang="en-US" dirty="0"/>
              <a:t>Selection criteria can be set for the order of the locators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061" y="2032468"/>
            <a:ext cx="3290429" cy="4516113"/>
          </a:xfrm>
          <a:prstGeom prst="rect">
            <a:avLst/>
          </a:prstGeom>
          <a:solidFill>
            <a:schemeClr val="tx1"/>
          </a:solidFill>
        </p:spPr>
      </p:pic>
      <p:sp>
        <p:nvSpPr>
          <p:cNvPr id="6" name="TextBox 5"/>
          <p:cNvSpPr txBox="1"/>
          <p:nvPr/>
        </p:nvSpPr>
        <p:spPr>
          <a:xfrm>
            <a:off x="11063757" y="6393816"/>
            <a:ext cx="410690" cy="230832"/>
          </a:xfrm>
          <a:prstGeom prst="rect">
            <a:avLst/>
          </a:prstGeom>
          <a:noFill/>
        </p:spPr>
        <p:txBody>
          <a:bodyPr wrap="none" rtlCol="0">
            <a:spAutoFit/>
          </a:bodyPr>
          <a:lstStyle/>
          <a:p>
            <a:r>
              <a:rPr lang="en-US" sz="900"/>
              <a:t>ESRI</a:t>
            </a:r>
          </a:p>
        </p:txBody>
      </p:sp>
    </p:spTree>
    <p:extLst>
      <p:ext uri="{BB962C8B-B14F-4D97-AF65-F5344CB8AC3E}">
        <p14:creationId xmlns:p14="http://schemas.microsoft.com/office/powerpoint/2010/main" val="3136266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775E-77A8-4B0D-9049-8A31E8E4B5FD}"/>
              </a:ext>
            </a:extLst>
          </p:cNvPr>
          <p:cNvSpPr>
            <a:spLocks noGrp="1"/>
          </p:cNvSpPr>
          <p:nvPr>
            <p:ph type="title"/>
          </p:nvPr>
        </p:nvSpPr>
        <p:spPr/>
        <p:txBody>
          <a:bodyPr/>
          <a:lstStyle/>
          <a:p>
            <a:r>
              <a:rPr lang="en-US" dirty="0"/>
              <a:t>Multirole Locators</a:t>
            </a:r>
          </a:p>
        </p:txBody>
      </p:sp>
      <p:sp>
        <p:nvSpPr>
          <p:cNvPr id="3" name="Content Placeholder 2">
            <a:extLst>
              <a:ext uri="{FF2B5EF4-FFF2-40B4-BE49-F238E27FC236}">
                <a16:creationId xmlns:a16="http://schemas.microsoft.com/office/drawing/2014/main" id="{4F1D0AAD-ADF2-427D-8E77-499116D56271}"/>
              </a:ext>
            </a:extLst>
          </p:cNvPr>
          <p:cNvSpPr>
            <a:spLocks noGrp="1"/>
          </p:cNvSpPr>
          <p:nvPr>
            <p:ph idx="1"/>
          </p:nvPr>
        </p:nvSpPr>
        <p:spPr/>
        <p:txBody>
          <a:bodyPr/>
          <a:lstStyle/>
          <a:p>
            <a:r>
              <a:rPr lang="en-US" dirty="0"/>
              <a:t>Allows to combine </a:t>
            </a:r>
            <a:r>
              <a:rPr lang="en-US" u="sng" dirty="0"/>
              <a:t>multiple reference data layers and roles into a single locator </a:t>
            </a:r>
            <a:r>
              <a:rPr lang="en-US" dirty="0"/>
              <a:t>to search for multiple types of locations at once</a:t>
            </a:r>
          </a:p>
          <a:p>
            <a:r>
              <a:rPr lang="en-US" dirty="0"/>
              <a:t>Ex: rooftop locations, interpolated street locations, points of interest, etc.</a:t>
            </a:r>
          </a:p>
          <a:p>
            <a:r>
              <a:rPr lang="en-US" dirty="0"/>
              <a:t>Reduces redundant information and candidates, beneficial for performance and reducing data size</a:t>
            </a:r>
          </a:p>
          <a:p>
            <a:r>
              <a:rPr lang="en-US" dirty="0"/>
              <a:t>Minimize duplicate geocode results with multirole locators</a:t>
            </a:r>
          </a:p>
        </p:txBody>
      </p:sp>
    </p:spTree>
    <p:extLst>
      <p:ext uri="{BB962C8B-B14F-4D97-AF65-F5344CB8AC3E}">
        <p14:creationId xmlns:p14="http://schemas.microsoft.com/office/powerpoint/2010/main" val="374403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dirty="0"/>
              <a:t>Geocoding in ArcGIS</a:t>
            </a:r>
          </a:p>
        </p:txBody>
      </p:sp>
      <p:sp>
        <p:nvSpPr>
          <p:cNvPr id="189443" name="Rectangle 3"/>
          <p:cNvSpPr>
            <a:spLocks noGrp="1" noChangeArrowheads="1"/>
          </p:cNvSpPr>
          <p:nvPr>
            <p:ph idx="1"/>
          </p:nvPr>
        </p:nvSpPr>
        <p:spPr>
          <a:xfrm>
            <a:off x="1202919" y="2011680"/>
            <a:ext cx="6224645" cy="4206240"/>
          </a:xfrm>
        </p:spPr>
        <p:txBody>
          <a:bodyPr/>
          <a:lstStyle/>
          <a:p>
            <a:r>
              <a:rPr lang="en-US" dirty="0"/>
              <a:t>Create an Address Locator in </a:t>
            </a:r>
            <a:r>
              <a:rPr lang="en-US" dirty="0" err="1"/>
              <a:t>ArcCatalog</a:t>
            </a:r>
            <a:endParaRPr lang="en-US" dirty="0"/>
          </a:p>
          <a:p>
            <a:r>
              <a:rPr lang="en-US" dirty="0"/>
              <a:t>Locate Tool</a:t>
            </a:r>
          </a:p>
          <a:p>
            <a:r>
              <a:rPr lang="en-US" dirty="0"/>
              <a:t>Geocoding Process</a:t>
            </a:r>
          </a:p>
          <a:p>
            <a:pPr lvl="1"/>
            <a:r>
              <a:rPr lang="en-US" dirty="0"/>
              <a:t>Add Address Locator to ArcMap</a:t>
            </a:r>
          </a:p>
          <a:p>
            <a:pPr lvl="1"/>
            <a:r>
              <a:rPr lang="en-US" dirty="0"/>
              <a:t>Select the Address Table to be geocoded</a:t>
            </a:r>
          </a:p>
          <a:p>
            <a:pPr lvl="1"/>
            <a:r>
              <a:rPr lang="en-US" dirty="0"/>
              <a:t>Save results as a feature class</a:t>
            </a:r>
          </a:p>
          <a:p>
            <a:pPr lvl="1"/>
            <a:r>
              <a:rPr lang="en-US" dirty="0"/>
              <a:t>Review results, including unmatched addresses</a:t>
            </a:r>
          </a:p>
          <a:p>
            <a:pPr lvl="1"/>
            <a:r>
              <a:rPr lang="en-US" dirty="0"/>
              <a:t>Decide on </a:t>
            </a:r>
            <a:r>
              <a:rPr lang="en-US" dirty="0" err="1"/>
              <a:t>rematching</a:t>
            </a:r>
            <a:r>
              <a:rPr lang="en-US" dirty="0"/>
              <a:t> strategy</a:t>
            </a:r>
          </a:p>
        </p:txBody>
      </p:sp>
      <p:pic>
        <p:nvPicPr>
          <p:cNvPr id="8" name="Picture 7">
            <a:extLst>
              <a:ext uri="{FF2B5EF4-FFF2-40B4-BE49-F238E27FC236}">
                <a16:creationId xmlns:a16="http://schemas.microsoft.com/office/drawing/2014/main" id="{33A187C5-5B14-4E70-8E05-19C65C19C2F5}"/>
              </a:ext>
            </a:extLst>
          </p:cNvPr>
          <p:cNvPicPr>
            <a:picLocks noChangeAspect="1"/>
          </p:cNvPicPr>
          <p:nvPr/>
        </p:nvPicPr>
        <p:blipFill>
          <a:blip r:embed="rId2"/>
          <a:stretch>
            <a:fillRect/>
          </a:stretch>
        </p:blipFill>
        <p:spPr>
          <a:xfrm>
            <a:off x="7740015" y="1244296"/>
            <a:ext cx="1731645" cy="1851723"/>
          </a:xfrm>
          <a:prstGeom prst="rect">
            <a:avLst/>
          </a:prstGeom>
        </p:spPr>
      </p:pic>
      <p:pic>
        <p:nvPicPr>
          <p:cNvPr id="10" name="Picture 9">
            <a:extLst>
              <a:ext uri="{FF2B5EF4-FFF2-40B4-BE49-F238E27FC236}">
                <a16:creationId xmlns:a16="http://schemas.microsoft.com/office/drawing/2014/main" id="{1F3D764C-443F-4DB1-A801-6B8DEEB11205}"/>
              </a:ext>
            </a:extLst>
          </p:cNvPr>
          <p:cNvPicPr>
            <a:picLocks noChangeAspect="1"/>
          </p:cNvPicPr>
          <p:nvPr/>
        </p:nvPicPr>
        <p:blipFill>
          <a:blip r:embed="rId3"/>
          <a:stretch>
            <a:fillRect/>
          </a:stretch>
        </p:blipFill>
        <p:spPr>
          <a:xfrm>
            <a:off x="9233099" y="1992082"/>
            <a:ext cx="2893695" cy="2015043"/>
          </a:xfrm>
          <a:prstGeom prst="rect">
            <a:avLst/>
          </a:prstGeom>
        </p:spPr>
      </p:pic>
      <p:pic>
        <p:nvPicPr>
          <p:cNvPr id="12" name="Picture 11">
            <a:extLst>
              <a:ext uri="{FF2B5EF4-FFF2-40B4-BE49-F238E27FC236}">
                <a16:creationId xmlns:a16="http://schemas.microsoft.com/office/drawing/2014/main" id="{48222AC2-9582-4858-A6BF-EB15DAFF507C}"/>
              </a:ext>
            </a:extLst>
          </p:cNvPr>
          <p:cNvPicPr>
            <a:picLocks noChangeAspect="1"/>
          </p:cNvPicPr>
          <p:nvPr/>
        </p:nvPicPr>
        <p:blipFill>
          <a:blip r:embed="rId4"/>
          <a:stretch>
            <a:fillRect/>
          </a:stretch>
        </p:blipFill>
        <p:spPr>
          <a:xfrm>
            <a:off x="7740015" y="3295165"/>
            <a:ext cx="2499179" cy="3332239"/>
          </a:xfrm>
          <a:prstGeom prst="rect">
            <a:avLst/>
          </a:prstGeom>
        </p:spPr>
      </p:pic>
    </p:spTree>
    <p:extLst>
      <p:ext uri="{BB962C8B-B14F-4D97-AF65-F5344CB8AC3E}">
        <p14:creationId xmlns:p14="http://schemas.microsoft.com/office/powerpoint/2010/main" val="220525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dirty="0"/>
              <a:t>Geocoding Using the LOCATE Tool</a:t>
            </a:r>
          </a:p>
        </p:txBody>
      </p:sp>
      <p:pic>
        <p:nvPicPr>
          <p:cNvPr id="4" name="Picture 3">
            <a:extLst>
              <a:ext uri="{FF2B5EF4-FFF2-40B4-BE49-F238E27FC236}">
                <a16:creationId xmlns:a16="http://schemas.microsoft.com/office/drawing/2014/main" id="{5E3D752A-AC98-49CC-A3B3-69F6028D381E}"/>
              </a:ext>
            </a:extLst>
          </p:cNvPr>
          <p:cNvPicPr>
            <a:picLocks noChangeAspect="1"/>
          </p:cNvPicPr>
          <p:nvPr/>
        </p:nvPicPr>
        <p:blipFill>
          <a:blip r:embed="rId2"/>
          <a:stretch>
            <a:fillRect/>
          </a:stretch>
        </p:blipFill>
        <p:spPr>
          <a:xfrm>
            <a:off x="772361" y="2301240"/>
            <a:ext cx="6032299" cy="3846910"/>
          </a:xfrm>
          <a:prstGeom prst="rect">
            <a:avLst/>
          </a:prstGeom>
        </p:spPr>
      </p:pic>
      <p:pic>
        <p:nvPicPr>
          <p:cNvPr id="5" name="Picture 4">
            <a:extLst>
              <a:ext uri="{FF2B5EF4-FFF2-40B4-BE49-F238E27FC236}">
                <a16:creationId xmlns:a16="http://schemas.microsoft.com/office/drawing/2014/main" id="{84963AAC-248E-4C5D-9EE1-70D40D9F190D}"/>
              </a:ext>
            </a:extLst>
          </p:cNvPr>
          <p:cNvPicPr>
            <a:picLocks noChangeAspect="1"/>
          </p:cNvPicPr>
          <p:nvPr/>
        </p:nvPicPr>
        <p:blipFill>
          <a:blip r:embed="rId3"/>
          <a:stretch>
            <a:fillRect/>
          </a:stretch>
        </p:blipFill>
        <p:spPr>
          <a:xfrm>
            <a:off x="7859596" y="2325290"/>
            <a:ext cx="2067431" cy="4000500"/>
          </a:xfrm>
          <a:prstGeom prst="rect">
            <a:avLst/>
          </a:prstGeom>
        </p:spPr>
      </p:pic>
    </p:spTree>
    <p:extLst>
      <p:ext uri="{BB962C8B-B14F-4D97-AF65-F5344CB8AC3E}">
        <p14:creationId xmlns:p14="http://schemas.microsoft.com/office/powerpoint/2010/main" val="215428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4432-3EDB-4782-B304-A1B06749612F}"/>
              </a:ext>
            </a:extLst>
          </p:cNvPr>
          <p:cNvSpPr>
            <a:spLocks noGrp="1"/>
          </p:cNvSpPr>
          <p:nvPr>
            <p:ph type="title"/>
          </p:nvPr>
        </p:nvSpPr>
        <p:spPr/>
        <p:txBody>
          <a:bodyPr/>
          <a:lstStyle/>
          <a:p>
            <a:r>
              <a:rPr lang="en-US" dirty="0"/>
              <a:t>Geocode Address Tool</a:t>
            </a:r>
          </a:p>
        </p:txBody>
      </p:sp>
      <p:pic>
        <p:nvPicPr>
          <p:cNvPr id="3" name="Picture 2">
            <a:extLst>
              <a:ext uri="{FF2B5EF4-FFF2-40B4-BE49-F238E27FC236}">
                <a16:creationId xmlns:a16="http://schemas.microsoft.com/office/drawing/2014/main" id="{91DEBB63-8153-42DF-8223-43C9832C4726}"/>
              </a:ext>
            </a:extLst>
          </p:cNvPr>
          <p:cNvPicPr>
            <a:picLocks noChangeAspect="1"/>
          </p:cNvPicPr>
          <p:nvPr/>
        </p:nvPicPr>
        <p:blipFill>
          <a:blip r:embed="rId2"/>
          <a:stretch>
            <a:fillRect/>
          </a:stretch>
        </p:blipFill>
        <p:spPr>
          <a:xfrm>
            <a:off x="1464945" y="2003107"/>
            <a:ext cx="3926613" cy="4169093"/>
          </a:xfrm>
          <a:prstGeom prst="rect">
            <a:avLst/>
          </a:prstGeom>
        </p:spPr>
      </p:pic>
      <p:pic>
        <p:nvPicPr>
          <p:cNvPr id="4" name="Picture 3">
            <a:extLst>
              <a:ext uri="{FF2B5EF4-FFF2-40B4-BE49-F238E27FC236}">
                <a16:creationId xmlns:a16="http://schemas.microsoft.com/office/drawing/2014/main" id="{19C8BBFF-BAC5-4DE2-B2A2-48C6F3C648B8}"/>
              </a:ext>
            </a:extLst>
          </p:cNvPr>
          <p:cNvPicPr>
            <a:picLocks noChangeAspect="1"/>
          </p:cNvPicPr>
          <p:nvPr/>
        </p:nvPicPr>
        <p:blipFill>
          <a:blip r:embed="rId3"/>
          <a:stretch>
            <a:fillRect/>
          </a:stretch>
        </p:blipFill>
        <p:spPr>
          <a:xfrm>
            <a:off x="6581585" y="2003107"/>
            <a:ext cx="4505515" cy="4564979"/>
          </a:xfrm>
          <a:prstGeom prst="rect">
            <a:avLst/>
          </a:prstGeom>
        </p:spPr>
      </p:pic>
    </p:spTree>
    <p:extLst>
      <p:ext uri="{BB962C8B-B14F-4D97-AF65-F5344CB8AC3E}">
        <p14:creationId xmlns:p14="http://schemas.microsoft.com/office/powerpoint/2010/main" val="2799936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DATA</a:t>
            </a:r>
          </a:p>
        </p:txBody>
      </p:sp>
      <p:sp>
        <p:nvSpPr>
          <p:cNvPr id="3" name="Content Placeholder 2"/>
          <p:cNvSpPr>
            <a:spLocks noGrp="1"/>
          </p:cNvSpPr>
          <p:nvPr>
            <p:ph idx="1"/>
          </p:nvPr>
        </p:nvSpPr>
        <p:spPr/>
        <p:txBody>
          <a:bodyPr>
            <a:normAutofit fontScale="62500" lnSpcReduction="20000"/>
          </a:bodyPr>
          <a:lstStyle/>
          <a:p>
            <a:r>
              <a:rPr lang="en-US" dirty="0"/>
              <a:t>In addition to the user provided data, following are a few columns that are created by the software based on the locator style…</a:t>
            </a:r>
          </a:p>
          <a:p>
            <a:r>
              <a:rPr lang="en-US" b="1" dirty="0"/>
              <a:t>Status</a:t>
            </a:r>
            <a:r>
              <a:rPr lang="en-US" dirty="0"/>
              <a:t>—A code indicating whether the address was matched. Possible values include the following:</a:t>
            </a:r>
          </a:p>
          <a:p>
            <a:pPr lvl="1"/>
            <a:r>
              <a:rPr lang="en-US" b="1" dirty="0"/>
              <a:t>M</a:t>
            </a:r>
            <a:r>
              <a:rPr lang="en-US" dirty="0"/>
              <a:t>—Matched. </a:t>
            </a:r>
            <a:r>
              <a:rPr lang="en-US" b="1" dirty="0"/>
              <a:t>U</a:t>
            </a:r>
            <a:r>
              <a:rPr lang="en-US" dirty="0"/>
              <a:t>—Unmatched. </a:t>
            </a:r>
            <a:r>
              <a:rPr lang="en-US" b="1" dirty="0"/>
              <a:t>T</a:t>
            </a:r>
            <a:r>
              <a:rPr lang="en-US" dirty="0"/>
              <a:t>—Tied (more than one match but different locations). </a:t>
            </a:r>
          </a:p>
          <a:p>
            <a:r>
              <a:rPr lang="en-US" b="1" dirty="0"/>
              <a:t>Score</a:t>
            </a:r>
            <a:r>
              <a:rPr lang="en-US" dirty="0"/>
              <a:t>—The match score of the candidate to which the address was matched. The score can be in a range of 0 to 100, where 100 indicates that the candidate is a perfect match.</a:t>
            </a:r>
          </a:p>
          <a:p>
            <a:r>
              <a:rPr lang="en-US" b="1" dirty="0" err="1"/>
              <a:t>Match_type</a:t>
            </a:r>
            <a:r>
              <a:rPr lang="en-US" dirty="0"/>
              <a:t>—A code showing how an address was matched. You can group the results based on this attribute to show how the addresses were matched or use the grouping to select records for </a:t>
            </a:r>
            <a:r>
              <a:rPr lang="en-US" dirty="0" err="1"/>
              <a:t>rematching</a:t>
            </a:r>
            <a:r>
              <a:rPr lang="en-US" dirty="0"/>
              <a:t>. The codes are as follows:</a:t>
            </a:r>
          </a:p>
          <a:p>
            <a:pPr lvl="1"/>
            <a:r>
              <a:rPr lang="en-US" b="1" dirty="0"/>
              <a:t>A</a:t>
            </a:r>
            <a:r>
              <a:rPr lang="en-US" dirty="0"/>
              <a:t>—Automatically matched or </a:t>
            </a:r>
            <a:r>
              <a:rPr lang="en-US" dirty="0" err="1"/>
              <a:t>rematched</a:t>
            </a:r>
            <a:r>
              <a:rPr lang="en-US" dirty="0"/>
              <a:t>.</a:t>
            </a:r>
          </a:p>
          <a:p>
            <a:pPr lvl="1"/>
            <a:r>
              <a:rPr lang="en-US" b="1" dirty="0"/>
              <a:t>M</a:t>
            </a:r>
            <a:r>
              <a:rPr lang="en-US" dirty="0"/>
              <a:t>—Manually matched or unmatched.</a:t>
            </a:r>
          </a:p>
          <a:p>
            <a:pPr lvl="1"/>
            <a:r>
              <a:rPr lang="en-US" b="1" dirty="0"/>
              <a:t>PP</a:t>
            </a:r>
            <a:r>
              <a:rPr lang="en-US" dirty="0"/>
              <a:t>—Pick by Point. The address was matched to the click point using the </a:t>
            </a:r>
            <a:r>
              <a:rPr lang="en-US" b="1" dirty="0"/>
              <a:t>Pick Address from Map</a:t>
            </a:r>
            <a:r>
              <a:rPr lang="en-US" dirty="0"/>
              <a:t> tool in the </a:t>
            </a:r>
            <a:r>
              <a:rPr lang="en-US" b="1" dirty="0"/>
              <a:t>Interactive Rematch</a:t>
            </a:r>
            <a:r>
              <a:rPr lang="en-US" dirty="0"/>
              <a:t> dialog box in ArcMap.</a:t>
            </a:r>
          </a:p>
          <a:p>
            <a:r>
              <a:rPr lang="en-US" b="1" dirty="0" err="1"/>
              <a:t>Match_addr</a:t>
            </a:r>
            <a:r>
              <a:rPr lang="en-US" dirty="0"/>
              <a:t>—The address where the matched location actually resides based on the information of the matched candidate. For example, an input address of 123 Main St N is matched to a candidate with the suffix direction NW and all other components matched correctly. The </a:t>
            </a:r>
            <a:r>
              <a:rPr lang="en-US" b="1" dirty="0" err="1"/>
              <a:t>Match_addr</a:t>
            </a:r>
            <a:r>
              <a:rPr lang="en-US" dirty="0"/>
              <a:t> field will contain 123 Main St NW as the actual address that was matched.</a:t>
            </a:r>
          </a:p>
          <a:p>
            <a:r>
              <a:rPr lang="en-US" b="1" dirty="0" err="1"/>
              <a:t>Addr_type</a:t>
            </a:r>
            <a:r>
              <a:rPr lang="en-US" dirty="0"/>
              <a:t>—The type of address that was geocoded. This attribute indicates to what kind of feature the address was matched. You can study the accuracy of the matched addresses and pattern of the matches based on the values. </a:t>
            </a:r>
          </a:p>
          <a:p>
            <a:pPr lvl="1"/>
            <a:r>
              <a:rPr lang="en-US" dirty="0" err="1"/>
              <a:t>PointAddress</a:t>
            </a:r>
            <a:r>
              <a:rPr lang="en-US" dirty="0"/>
              <a:t>, </a:t>
            </a:r>
            <a:r>
              <a:rPr lang="en-US" dirty="0" err="1"/>
              <a:t>StreetAddress</a:t>
            </a:r>
            <a:r>
              <a:rPr lang="en-US" dirty="0"/>
              <a:t>, Parcel,…</a:t>
            </a:r>
          </a:p>
        </p:txBody>
      </p:sp>
    </p:spTree>
    <p:extLst>
      <p:ext uri="{BB962C8B-B14F-4D97-AF65-F5344CB8AC3E}">
        <p14:creationId xmlns:p14="http://schemas.microsoft.com/office/powerpoint/2010/main" val="794949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Locator PROPERTIES</a:t>
            </a:r>
          </a:p>
        </p:txBody>
      </p:sp>
      <p:sp>
        <p:nvSpPr>
          <p:cNvPr id="4" name="Right Brace 3"/>
          <p:cNvSpPr/>
          <p:nvPr/>
        </p:nvSpPr>
        <p:spPr>
          <a:xfrm>
            <a:off x="7302417" y="3253778"/>
            <a:ext cx="468804" cy="225118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8057860" y="4194706"/>
            <a:ext cx="2002471" cy="369332"/>
          </a:xfrm>
          <a:prstGeom prst="rect">
            <a:avLst/>
          </a:prstGeom>
          <a:noFill/>
        </p:spPr>
        <p:txBody>
          <a:bodyPr wrap="none" rtlCol="0">
            <a:spAutoFit/>
          </a:bodyPr>
          <a:lstStyle/>
          <a:p>
            <a:r>
              <a:rPr lang="en-US" dirty="0"/>
              <a:t>Modify parameters</a:t>
            </a:r>
          </a:p>
        </p:txBody>
      </p:sp>
      <p:pic>
        <p:nvPicPr>
          <p:cNvPr id="6" name="Picture 5">
            <a:extLst>
              <a:ext uri="{FF2B5EF4-FFF2-40B4-BE49-F238E27FC236}">
                <a16:creationId xmlns:a16="http://schemas.microsoft.com/office/drawing/2014/main" id="{98376E9E-E3C0-4683-84A5-B585510C3FFB}"/>
              </a:ext>
            </a:extLst>
          </p:cNvPr>
          <p:cNvPicPr>
            <a:picLocks noChangeAspect="1"/>
          </p:cNvPicPr>
          <p:nvPr/>
        </p:nvPicPr>
        <p:blipFill>
          <a:blip r:embed="rId3"/>
          <a:stretch>
            <a:fillRect/>
          </a:stretch>
        </p:blipFill>
        <p:spPr>
          <a:xfrm>
            <a:off x="1410578" y="2221889"/>
            <a:ext cx="5605200" cy="4351935"/>
          </a:xfrm>
          <a:prstGeom prst="rect">
            <a:avLst/>
          </a:prstGeom>
        </p:spPr>
      </p:pic>
    </p:spTree>
    <p:extLst>
      <p:ext uri="{BB962C8B-B14F-4D97-AF65-F5344CB8AC3E}">
        <p14:creationId xmlns:p14="http://schemas.microsoft.com/office/powerpoint/2010/main" val="374462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REMATCH PROCESS</a:t>
            </a:r>
          </a:p>
        </p:txBody>
      </p:sp>
      <p:pic>
        <p:nvPicPr>
          <p:cNvPr id="4" name="Picture 3">
            <a:extLst>
              <a:ext uri="{FF2B5EF4-FFF2-40B4-BE49-F238E27FC236}">
                <a16:creationId xmlns:a16="http://schemas.microsoft.com/office/drawing/2014/main" id="{2F530E51-F7F5-4C9F-8F2E-B2D8801FA749}"/>
              </a:ext>
            </a:extLst>
          </p:cNvPr>
          <p:cNvPicPr>
            <a:picLocks noChangeAspect="1"/>
          </p:cNvPicPr>
          <p:nvPr/>
        </p:nvPicPr>
        <p:blipFill>
          <a:blip r:embed="rId3"/>
          <a:stretch>
            <a:fillRect/>
          </a:stretch>
        </p:blipFill>
        <p:spPr>
          <a:xfrm>
            <a:off x="4738112" y="1978964"/>
            <a:ext cx="1686122" cy="3819856"/>
          </a:xfrm>
          <a:prstGeom prst="rect">
            <a:avLst/>
          </a:prstGeom>
        </p:spPr>
      </p:pic>
      <p:pic>
        <p:nvPicPr>
          <p:cNvPr id="5" name="Picture 4">
            <a:extLst>
              <a:ext uri="{FF2B5EF4-FFF2-40B4-BE49-F238E27FC236}">
                <a16:creationId xmlns:a16="http://schemas.microsoft.com/office/drawing/2014/main" id="{1D99977A-B578-4A0F-9597-F5E53DA61C21}"/>
              </a:ext>
            </a:extLst>
          </p:cNvPr>
          <p:cNvPicPr>
            <a:picLocks noChangeAspect="1"/>
          </p:cNvPicPr>
          <p:nvPr/>
        </p:nvPicPr>
        <p:blipFill>
          <a:blip r:embed="rId4"/>
          <a:stretch>
            <a:fillRect/>
          </a:stretch>
        </p:blipFill>
        <p:spPr>
          <a:xfrm>
            <a:off x="300990" y="3482403"/>
            <a:ext cx="3790950" cy="1497204"/>
          </a:xfrm>
          <a:prstGeom prst="rect">
            <a:avLst/>
          </a:prstGeom>
        </p:spPr>
      </p:pic>
      <p:pic>
        <p:nvPicPr>
          <p:cNvPr id="6" name="Picture 5">
            <a:extLst>
              <a:ext uri="{FF2B5EF4-FFF2-40B4-BE49-F238E27FC236}">
                <a16:creationId xmlns:a16="http://schemas.microsoft.com/office/drawing/2014/main" id="{4604154F-2AA3-4A02-9D1A-9427D0F497F4}"/>
              </a:ext>
            </a:extLst>
          </p:cNvPr>
          <p:cNvPicPr>
            <a:picLocks noChangeAspect="1"/>
          </p:cNvPicPr>
          <p:nvPr/>
        </p:nvPicPr>
        <p:blipFill>
          <a:blip r:embed="rId5"/>
          <a:stretch>
            <a:fillRect/>
          </a:stretch>
        </p:blipFill>
        <p:spPr>
          <a:xfrm>
            <a:off x="7070407" y="2934653"/>
            <a:ext cx="4268153" cy="2944040"/>
          </a:xfrm>
          <a:prstGeom prst="rect">
            <a:avLst/>
          </a:prstGeom>
        </p:spPr>
      </p:pic>
    </p:spTree>
    <p:extLst>
      <p:ext uri="{BB962C8B-B14F-4D97-AF65-F5344CB8AC3E}">
        <p14:creationId xmlns:p14="http://schemas.microsoft.com/office/powerpoint/2010/main" val="759561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A4CC-5627-489D-9AE6-19645BF9C511}"/>
              </a:ext>
            </a:extLst>
          </p:cNvPr>
          <p:cNvSpPr>
            <a:spLocks noGrp="1"/>
          </p:cNvSpPr>
          <p:nvPr>
            <p:ph type="title"/>
          </p:nvPr>
        </p:nvSpPr>
        <p:spPr/>
        <p:txBody>
          <a:bodyPr/>
          <a:lstStyle/>
          <a:p>
            <a:r>
              <a:rPr lang="en-US" dirty="0"/>
              <a:t>CUSTOM DATA SEARCH – </a:t>
            </a:r>
            <a:br>
              <a:rPr lang="en-US" dirty="0"/>
            </a:br>
            <a:r>
              <a:rPr lang="en-US" dirty="0"/>
              <a:t>FEATURE LOCATOR</a:t>
            </a:r>
          </a:p>
        </p:txBody>
      </p:sp>
      <p:sp>
        <p:nvSpPr>
          <p:cNvPr id="3" name="Content Placeholder 2">
            <a:extLst>
              <a:ext uri="{FF2B5EF4-FFF2-40B4-BE49-F238E27FC236}">
                <a16:creationId xmlns:a16="http://schemas.microsoft.com/office/drawing/2014/main" id="{F210E275-6DDE-40A5-9130-230EFFD34F4E}"/>
              </a:ext>
            </a:extLst>
          </p:cNvPr>
          <p:cNvSpPr>
            <a:spLocks noGrp="1"/>
          </p:cNvSpPr>
          <p:nvPr>
            <p:ph idx="1"/>
          </p:nvPr>
        </p:nvSpPr>
        <p:spPr/>
        <p:txBody>
          <a:bodyPr/>
          <a:lstStyle/>
          <a:p>
            <a:r>
              <a:rPr lang="en-US" dirty="0"/>
              <a:t>Feature Locator – Search by features</a:t>
            </a:r>
          </a:p>
          <a:p>
            <a:pPr lvl="1"/>
            <a:r>
              <a:rPr lang="en-US" dirty="0"/>
              <a:t>Water meters, cell towers, oil wells, etc.</a:t>
            </a:r>
          </a:p>
        </p:txBody>
      </p:sp>
      <p:pic>
        <p:nvPicPr>
          <p:cNvPr id="5" name="Picture 4">
            <a:extLst>
              <a:ext uri="{FF2B5EF4-FFF2-40B4-BE49-F238E27FC236}">
                <a16:creationId xmlns:a16="http://schemas.microsoft.com/office/drawing/2014/main" id="{E275C051-EADA-47B1-B217-89751116D781}"/>
              </a:ext>
            </a:extLst>
          </p:cNvPr>
          <p:cNvPicPr>
            <a:picLocks noChangeAspect="1"/>
          </p:cNvPicPr>
          <p:nvPr/>
        </p:nvPicPr>
        <p:blipFill>
          <a:blip r:embed="rId2"/>
          <a:stretch>
            <a:fillRect/>
          </a:stretch>
        </p:blipFill>
        <p:spPr>
          <a:xfrm>
            <a:off x="7886700" y="2006232"/>
            <a:ext cx="3044528" cy="4463148"/>
          </a:xfrm>
          <a:prstGeom prst="rect">
            <a:avLst/>
          </a:prstGeom>
        </p:spPr>
      </p:pic>
      <p:sp>
        <p:nvSpPr>
          <p:cNvPr id="6" name="TextBox 5">
            <a:extLst>
              <a:ext uri="{FF2B5EF4-FFF2-40B4-BE49-F238E27FC236}">
                <a16:creationId xmlns:a16="http://schemas.microsoft.com/office/drawing/2014/main" id="{00A317BE-CB52-486B-9D50-C78D4873D89E}"/>
              </a:ext>
            </a:extLst>
          </p:cNvPr>
          <p:cNvSpPr txBox="1"/>
          <p:nvPr/>
        </p:nvSpPr>
        <p:spPr>
          <a:xfrm>
            <a:off x="10986999" y="6207770"/>
            <a:ext cx="460382" cy="261610"/>
          </a:xfrm>
          <a:prstGeom prst="rect">
            <a:avLst/>
          </a:prstGeom>
          <a:noFill/>
        </p:spPr>
        <p:txBody>
          <a:bodyPr wrap="none" rtlCol="0">
            <a:spAutoFit/>
          </a:bodyPr>
          <a:lstStyle/>
          <a:p>
            <a:r>
              <a:rPr lang="en-US" sz="1100" dirty="0"/>
              <a:t>ESRI</a:t>
            </a:r>
          </a:p>
        </p:txBody>
      </p:sp>
    </p:spTree>
    <p:extLst>
      <p:ext uri="{BB962C8B-B14F-4D97-AF65-F5344CB8AC3E}">
        <p14:creationId xmlns:p14="http://schemas.microsoft.com/office/powerpoint/2010/main" val="93796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Types of Locations</a:t>
            </a:r>
            <a:endParaRPr lang="en-US" dirty="0"/>
          </a:p>
        </p:txBody>
      </p:sp>
      <p:sp>
        <p:nvSpPr>
          <p:cNvPr id="150531" name="Rectangle 3"/>
          <p:cNvSpPr>
            <a:spLocks noGrp="1" noChangeArrowheads="1"/>
          </p:cNvSpPr>
          <p:nvPr>
            <p:ph idx="1"/>
          </p:nvPr>
        </p:nvSpPr>
        <p:spPr>
          <a:xfrm>
            <a:off x="1202919" y="2011680"/>
            <a:ext cx="4863684" cy="4206240"/>
          </a:xfrm>
        </p:spPr>
        <p:txBody>
          <a:bodyPr/>
          <a:lstStyle/>
          <a:p>
            <a:r>
              <a:rPr lang="en-US" dirty="0"/>
              <a:t>Coordinates (x, y)</a:t>
            </a:r>
          </a:p>
          <a:p>
            <a:r>
              <a:rPr lang="en-US" dirty="0"/>
              <a:t>Street addresses</a:t>
            </a:r>
          </a:p>
          <a:p>
            <a:r>
              <a:rPr lang="en-US" dirty="0"/>
              <a:t>Postal codes</a:t>
            </a:r>
          </a:p>
          <a:p>
            <a:r>
              <a:rPr lang="en-US" dirty="0"/>
              <a:t>Place names</a:t>
            </a:r>
          </a:p>
          <a:p>
            <a:r>
              <a:rPr lang="en-US" dirty="0"/>
              <a:t>Route location</a:t>
            </a:r>
          </a:p>
          <a:p>
            <a:endParaRPr lang="en-US" dirty="0"/>
          </a:p>
        </p:txBody>
      </p:sp>
      <p:graphicFrame>
        <p:nvGraphicFramePr>
          <p:cNvPr id="150532" name="Object 4"/>
          <p:cNvGraphicFramePr>
            <a:graphicFrameLocks noChangeAspect="1"/>
          </p:cNvGraphicFramePr>
          <p:nvPr>
            <p:extLst>
              <p:ext uri="{D42A27DB-BD31-4B8C-83A1-F6EECF244321}">
                <p14:modId xmlns:p14="http://schemas.microsoft.com/office/powerpoint/2010/main" val="3123162932"/>
              </p:ext>
            </p:extLst>
          </p:nvPr>
        </p:nvGraphicFramePr>
        <p:xfrm>
          <a:off x="6331175" y="1962426"/>
          <a:ext cx="4353843" cy="4714977"/>
        </p:xfrm>
        <a:graphic>
          <a:graphicData uri="http://schemas.openxmlformats.org/presentationml/2006/ole">
            <mc:AlternateContent xmlns:mc="http://schemas.openxmlformats.org/markup-compatibility/2006">
              <mc:Choice xmlns:v="urn:schemas-microsoft-com:vml" Requires="v">
                <p:oleObj spid="_x0000_s1120" name="Photo Editor Photo" r:id="rId3" imgW="7914286" imgH="8573697" progId="MSPhotoEd.3">
                  <p:embed/>
                </p:oleObj>
              </mc:Choice>
              <mc:Fallback>
                <p:oleObj name="Photo Editor Photo" r:id="rId3" imgW="7914286" imgH="8573697" progId="MSPhotoEd.3">
                  <p:embed/>
                  <p:pic>
                    <p:nvPicPr>
                      <p:cNvPr id="1505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175" y="1962426"/>
                        <a:ext cx="4353843" cy="471497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166345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6250-2797-488E-A31E-F0D5AE9E01EB}"/>
              </a:ext>
            </a:extLst>
          </p:cNvPr>
          <p:cNvSpPr>
            <a:spLocks noGrp="1"/>
          </p:cNvSpPr>
          <p:nvPr>
            <p:ph type="title"/>
          </p:nvPr>
        </p:nvSpPr>
        <p:spPr/>
        <p:txBody>
          <a:bodyPr/>
          <a:lstStyle/>
          <a:p>
            <a:r>
              <a:rPr lang="en-US" dirty="0"/>
              <a:t>Reverse Geocoding</a:t>
            </a:r>
          </a:p>
        </p:txBody>
      </p:sp>
      <p:sp>
        <p:nvSpPr>
          <p:cNvPr id="3" name="Content Placeholder 2">
            <a:extLst>
              <a:ext uri="{FF2B5EF4-FFF2-40B4-BE49-F238E27FC236}">
                <a16:creationId xmlns:a16="http://schemas.microsoft.com/office/drawing/2014/main" id="{A0F6545B-ED97-49B0-AA02-116EF8E36035}"/>
              </a:ext>
            </a:extLst>
          </p:cNvPr>
          <p:cNvSpPr>
            <a:spLocks noGrp="1"/>
          </p:cNvSpPr>
          <p:nvPr>
            <p:ph idx="1"/>
          </p:nvPr>
        </p:nvSpPr>
        <p:spPr>
          <a:xfrm>
            <a:off x="1202919" y="2011680"/>
            <a:ext cx="6066561" cy="4206240"/>
          </a:xfrm>
        </p:spPr>
        <p:txBody>
          <a:bodyPr/>
          <a:lstStyle/>
          <a:p>
            <a:r>
              <a:rPr lang="en-US" dirty="0"/>
              <a:t>Searches for the nearest address, place, or intersection for the point location</a:t>
            </a:r>
          </a:p>
          <a:p>
            <a:r>
              <a:rPr lang="en-US" dirty="0"/>
              <a:t>Input feature class must contain point shapes with valid coordinates</a:t>
            </a:r>
          </a:p>
        </p:txBody>
      </p:sp>
      <p:pic>
        <p:nvPicPr>
          <p:cNvPr id="4" name="Picture 3">
            <a:extLst>
              <a:ext uri="{FF2B5EF4-FFF2-40B4-BE49-F238E27FC236}">
                <a16:creationId xmlns:a16="http://schemas.microsoft.com/office/drawing/2014/main" id="{1DC15189-24BD-4375-89E6-0262887355E2}"/>
              </a:ext>
            </a:extLst>
          </p:cNvPr>
          <p:cNvPicPr>
            <a:picLocks noChangeAspect="1"/>
          </p:cNvPicPr>
          <p:nvPr/>
        </p:nvPicPr>
        <p:blipFill>
          <a:blip r:embed="rId3"/>
          <a:stretch>
            <a:fillRect/>
          </a:stretch>
        </p:blipFill>
        <p:spPr>
          <a:xfrm>
            <a:off x="7542847" y="2011680"/>
            <a:ext cx="3705249" cy="3524872"/>
          </a:xfrm>
          <a:prstGeom prst="rect">
            <a:avLst/>
          </a:prstGeom>
        </p:spPr>
      </p:pic>
    </p:spTree>
    <p:extLst>
      <p:ext uri="{BB962C8B-B14F-4D97-AF65-F5344CB8AC3E}">
        <p14:creationId xmlns:p14="http://schemas.microsoft.com/office/powerpoint/2010/main" val="1476780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B1E0-9387-4B23-8BAE-E9F3C83DB9B7}"/>
              </a:ext>
            </a:extLst>
          </p:cNvPr>
          <p:cNvSpPr>
            <a:spLocks noGrp="1"/>
          </p:cNvSpPr>
          <p:nvPr>
            <p:ph type="title"/>
          </p:nvPr>
        </p:nvSpPr>
        <p:spPr/>
        <p:txBody>
          <a:bodyPr/>
          <a:lstStyle/>
          <a:p>
            <a:r>
              <a:rPr lang="en-US" dirty="0"/>
              <a:t>REVERSE GEOCODING</a:t>
            </a:r>
          </a:p>
        </p:txBody>
      </p:sp>
      <p:pic>
        <p:nvPicPr>
          <p:cNvPr id="4" name="Content Placeholder 3">
            <a:extLst>
              <a:ext uri="{FF2B5EF4-FFF2-40B4-BE49-F238E27FC236}">
                <a16:creationId xmlns:a16="http://schemas.microsoft.com/office/drawing/2014/main" id="{A77565FE-1FA9-4F57-A64B-1670D354D797}"/>
              </a:ext>
            </a:extLst>
          </p:cNvPr>
          <p:cNvPicPr>
            <a:picLocks noGrp="1" noChangeAspect="1"/>
          </p:cNvPicPr>
          <p:nvPr>
            <p:ph idx="1"/>
          </p:nvPr>
        </p:nvPicPr>
        <p:blipFill>
          <a:blip r:embed="rId2"/>
          <a:stretch>
            <a:fillRect/>
          </a:stretch>
        </p:blipFill>
        <p:spPr>
          <a:xfrm>
            <a:off x="628613" y="2085504"/>
            <a:ext cx="5829761" cy="3382362"/>
          </a:xfrm>
          <a:prstGeom prst="rect">
            <a:avLst/>
          </a:prstGeom>
        </p:spPr>
      </p:pic>
      <p:pic>
        <p:nvPicPr>
          <p:cNvPr id="5" name="Picture 4">
            <a:extLst>
              <a:ext uri="{FF2B5EF4-FFF2-40B4-BE49-F238E27FC236}">
                <a16:creationId xmlns:a16="http://schemas.microsoft.com/office/drawing/2014/main" id="{33EA31DC-FCA9-4F48-BABF-6C9FB1756383}"/>
              </a:ext>
            </a:extLst>
          </p:cNvPr>
          <p:cNvPicPr>
            <a:picLocks noChangeAspect="1"/>
          </p:cNvPicPr>
          <p:nvPr/>
        </p:nvPicPr>
        <p:blipFill>
          <a:blip r:embed="rId3"/>
          <a:stretch>
            <a:fillRect/>
          </a:stretch>
        </p:blipFill>
        <p:spPr>
          <a:xfrm>
            <a:off x="6640875" y="2786449"/>
            <a:ext cx="4804937" cy="3639065"/>
          </a:xfrm>
          <a:prstGeom prst="rect">
            <a:avLst/>
          </a:prstGeom>
        </p:spPr>
      </p:pic>
    </p:spTree>
    <p:extLst>
      <p:ext uri="{BB962C8B-B14F-4D97-AF65-F5344CB8AC3E}">
        <p14:creationId xmlns:p14="http://schemas.microsoft.com/office/powerpoint/2010/main" val="2174078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dirty="0"/>
              <a:t>GEOCODING PROBLEMS</a:t>
            </a:r>
          </a:p>
        </p:txBody>
      </p:sp>
      <p:sp>
        <p:nvSpPr>
          <p:cNvPr id="175107" name="Rectangle 3"/>
          <p:cNvSpPr>
            <a:spLocks noGrp="1" noChangeArrowheads="1"/>
          </p:cNvSpPr>
          <p:nvPr>
            <p:ph idx="1"/>
          </p:nvPr>
        </p:nvSpPr>
        <p:spPr/>
        <p:txBody>
          <a:bodyPr/>
          <a:lstStyle/>
          <a:p>
            <a:r>
              <a:rPr lang="en-US" dirty="0"/>
              <a:t>Address-matching is rarely a fully automated process. </a:t>
            </a:r>
          </a:p>
          <a:p>
            <a:r>
              <a:rPr lang="en-US" dirty="0"/>
              <a:t>An address may not address-match because of inaccuracies or inconsistencies in the digital street map or in the file of addresses to be matched. </a:t>
            </a:r>
          </a:p>
          <a:p>
            <a:r>
              <a:rPr lang="en-US" dirty="0"/>
              <a:t>Address-matching rates (the proportion of addresses that are correctly matched) will increase if efforts are made to increase the quality of the digital street map, the address file, or both. </a:t>
            </a:r>
          </a:p>
        </p:txBody>
      </p:sp>
    </p:spTree>
    <p:extLst>
      <p:ext uri="{BB962C8B-B14F-4D97-AF65-F5344CB8AC3E}">
        <p14:creationId xmlns:p14="http://schemas.microsoft.com/office/powerpoint/2010/main" val="3044119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type="title"/>
          </p:nvPr>
        </p:nvSpPr>
        <p:spPr/>
        <p:txBody>
          <a:bodyPr/>
          <a:lstStyle/>
          <a:p>
            <a:r>
              <a:rPr lang="en-US" dirty="0"/>
              <a:t>Problems – Continued</a:t>
            </a:r>
          </a:p>
        </p:txBody>
      </p:sp>
      <p:pic>
        <p:nvPicPr>
          <p:cNvPr id="6" name="Picture 2" descr="inconsi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38742" y="2451534"/>
            <a:ext cx="5568953" cy="37172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rob_ma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18478" y="2451534"/>
            <a:ext cx="5341205" cy="371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354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type="title"/>
          </p:nvPr>
        </p:nvSpPr>
        <p:spPr/>
        <p:txBody>
          <a:bodyPr/>
          <a:lstStyle/>
          <a:p>
            <a:r>
              <a:rPr lang="en-US" dirty="0"/>
              <a:t>Problems – Continued</a:t>
            </a:r>
          </a:p>
        </p:txBody>
      </p:sp>
      <p:pic>
        <p:nvPicPr>
          <p:cNvPr id="6" name="Picture 2" descr="prob_r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32041" y="2927206"/>
            <a:ext cx="5307017" cy="2549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752" t="842" r="752" b="842"/>
          <a:stretch>
            <a:fillRect/>
          </a:stretch>
        </p:blipFill>
        <p:spPr bwMode="auto">
          <a:xfrm>
            <a:off x="6418482" y="2011363"/>
            <a:ext cx="5117735" cy="45691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273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DECF79-021C-4FB8-AB53-961434B8096F}"/>
              </a:ext>
            </a:extLst>
          </p:cNvPr>
          <p:cNvSpPr>
            <a:spLocks noGrp="1"/>
          </p:cNvSpPr>
          <p:nvPr>
            <p:ph type="title"/>
          </p:nvPr>
        </p:nvSpPr>
        <p:spPr/>
        <p:txBody>
          <a:bodyPr/>
          <a:lstStyle/>
          <a:p>
            <a:r>
              <a:rPr lang="en-US" dirty="0"/>
              <a:t>Practice</a:t>
            </a:r>
          </a:p>
        </p:txBody>
      </p:sp>
      <p:sp>
        <p:nvSpPr>
          <p:cNvPr id="6" name="Content Placeholder 5">
            <a:extLst>
              <a:ext uri="{FF2B5EF4-FFF2-40B4-BE49-F238E27FC236}">
                <a16:creationId xmlns:a16="http://schemas.microsoft.com/office/drawing/2014/main" id="{AF5048AE-B278-41E9-81C9-0F79FF0EF6E1}"/>
              </a:ext>
            </a:extLst>
          </p:cNvPr>
          <p:cNvSpPr>
            <a:spLocks noGrp="1"/>
          </p:cNvSpPr>
          <p:nvPr>
            <p:ph idx="1"/>
          </p:nvPr>
        </p:nvSpPr>
        <p:spPr/>
        <p:txBody>
          <a:bodyPr/>
          <a:lstStyle/>
          <a:p>
            <a:r>
              <a:rPr lang="en-US" dirty="0"/>
              <a:t>Geocode a table of addresses</a:t>
            </a:r>
          </a:p>
          <a:p>
            <a:pPr lvl="1"/>
            <a:r>
              <a:rPr lang="en-US" dirty="0">
                <a:hlinkClick r:id="rId2"/>
              </a:rPr>
              <a:t>https://pro.arcgis.com/en/pro-app/latest/help/data/geocoding/tutorial-geocode-a-table-of-addresses.htm</a:t>
            </a:r>
            <a:endParaRPr lang="en-US" dirty="0"/>
          </a:p>
          <a:p>
            <a:r>
              <a:rPr lang="en-US" dirty="0"/>
              <a:t>Rematch addresses from a geocoded feature class</a:t>
            </a:r>
          </a:p>
          <a:p>
            <a:pPr lvl="1"/>
            <a:r>
              <a:rPr lang="en-US" dirty="0">
                <a:hlinkClick r:id="rId3"/>
              </a:rPr>
              <a:t>https://pro.arcgis.com/en/pro-app/latest/help/data/geocoding/tutorial-rematch-addresses-from-a-geocoded-feature-class.htm</a:t>
            </a:r>
            <a:r>
              <a:rPr lang="en-US" dirty="0"/>
              <a:t> </a:t>
            </a:r>
          </a:p>
          <a:p>
            <a:r>
              <a:rPr lang="en-US" dirty="0"/>
              <a:t>Create a Locator</a:t>
            </a:r>
          </a:p>
          <a:p>
            <a:pPr lvl="1"/>
            <a:r>
              <a:rPr lang="en-US" dirty="0">
                <a:hlinkClick r:id="rId4"/>
              </a:rPr>
              <a:t>https://pro.arcgis.com/en/pro-app/latest/help/data/geocoding/tutorial-create-a-locator.htm</a:t>
            </a:r>
            <a:r>
              <a:rPr lang="en-US" dirty="0"/>
              <a:t> </a:t>
            </a:r>
          </a:p>
        </p:txBody>
      </p:sp>
    </p:spTree>
    <p:extLst>
      <p:ext uri="{BB962C8B-B14F-4D97-AF65-F5344CB8AC3E}">
        <p14:creationId xmlns:p14="http://schemas.microsoft.com/office/powerpoint/2010/main" val="54030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Location Data</a:t>
            </a:r>
          </a:p>
          <a:p>
            <a:r>
              <a:rPr lang="en-US" dirty="0"/>
              <a:t>Reference Data</a:t>
            </a:r>
          </a:p>
          <a:p>
            <a:r>
              <a:rPr lang="en-US" dirty="0"/>
              <a:t>Address Locator</a:t>
            </a:r>
          </a:p>
          <a:p>
            <a:r>
              <a:rPr lang="en-US" dirty="0"/>
              <a:t>Results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037" y="2617114"/>
            <a:ext cx="4857143" cy="3276190"/>
          </a:xfrm>
          <a:prstGeom prst="rect">
            <a:avLst/>
          </a:prstGeom>
        </p:spPr>
      </p:pic>
      <p:sp>
        <p:nvSpPr>
          <p:cNvPr id="4" name="TextBox 3"/>
          <p:cNvSpPr txBox="1"/>
          <p:nvPr/>
        </p:nvSpPr>
        <p:spPr>
          <a:xfrm>
            <a:off x="9780752" y="5940921"/>
            <a:ext cx="484428" cy="276999"/>
          </a:xfrm>
          <a:prstGeom prst="rect">
            <a:avLst/>
          </a:prstGeom>
          <a:noFill/>
        </p:spPr>
        <p:txBody>
          <a:bodyPr wrap="none" rtlCol="0">
            <a:spAutoFit/>
          </a:bodyPr>
          <a:lstStyle/>
          <a:p>
            <a:r>
              <a:rPr lang="en-US" sz="1200" dirty="0"/>
              <a:t>ESRI</a:t>
            </a:r>
          </a:p>
        </p:txBody>
      </p:sp>
      <p:sp>
        <p:nvSpPr>
          <p:cNvPr id="5" name="Title 4"/>
          <p:cNvSpPr>
            <a:spLocks noGrp="1"/>
          </p:cNvSpPr>
          <p:nvPr>
            <p:ph type="title"/>
          </p:nvPr>
        </p:nvSpPr>
        <p:spPr/>
        <p:txBody>
          <a:bodyPr/>
          <a:lstStyle/>
          <a:p>
            <a:r>
              <a:rPr lang="en-US" dirty="0"/>
              <a:t>Components OF GEOCODING</a:t>
            </a:r>
          </a:p>
        </p:txBody>
      </p:sp>
    </p:spTree>
    <p:extLst>
      <p:ext uri="{BB962C8B-B14F-4D97-AF65-F5344CB8AC3E}">
        <p14:creationId xmlns:p14="http://schemas.microsoft.com/office/powerpoint/2010/main" val="19385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Converting (x,y) Locations</a:t>
            </a:r>
            <a:endParaRPr lang="en-US" dirty="0"/>
          </a:p>
        </p:txBody>
      </p:sp>
      <p:sp>
        <p:nvSpPr>
          <p:cNvPr id="153603" name="Rectangle 3"/>
          <p:cNvSpPr>
            <a:spLocks noChangeArrowheads="1"/>
          </p:cNvSpPr>
          <p:nvPr/>
        </p:nvSpPr>
        <p:spPr bwMode="auto">
          <a:xfrm>
            <a:off x="2838450" y="2616994"/>
            <a:ext cx="285750" cy="171450"/>
          </a:xfrm>
          <a:prstGeom prst="rect">
            <a:avLst/>
          </a:prstGeom>
          <a:solidFill>
            <a:srgbClr val="99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04" name="Rectangle 4"/>
          <p:cNvSpPr>
            <a:spLocks noChangeArrowheads="1"/>
          </p:cNvSpPr>
          <p:nvPr/>
        </p:nvSpPr>
        <p:spPr bwMode="auto">
          <a:xfrm>
            <a:off x="2838450" y="27884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05" name="Rectangle 5"/>
          <p:cNvSpPr>
            <a:spLocks noChangeArrowheads="1"/>
          </p:cNvSpPr>
          <p:nvPr/>
        </p:nvSpPr>
        <p:spPr bwMode="auto">
          <a:xfrm>
            <a:off x="2838450" y="295989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06" name="Rectangle 6"/>
          <p:cNvSpPr>
            <a:spLocks noChangeArrowheads="1"/>
          </p:cNvSpPr>
          <p:nvPr/>
        </p:nvSpPr>
        <p:spPr bwMode="auto">
          <a:xfrm>
            <a:off x="2838450" y="31313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07" name="Rectangle 7"/>
          <p:cNvSpPr>
            <a:spLocks noChangeArrowheads="1"/>
          </p:cNvSpPr>
          <p:nvPr/>
        </p:nvSpPr>
        <p:spPr bwMode="auto">
          <a:xfrm>
            <a:off x="2838450" y="330279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08" name="Rectangle 8"/>
          <p:cNvSpPr>
            <a:spLocks noChangeArrowheads="1"/>
          </p:cNvSpPr>
          <p:nvPr/>
        </p:nvSpPr>
        <p:spPr bwMode="auto">
          <a:xfrm>
            <a:off x="2838450" y="34742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09" name="Rectangle 9"/>
          <p:cNvSpPr>
            <a:spLocks noChangeArrowheads="1"/>
          </p:cNvSpPr>
          <p:nvPr/>
        </p:nvSpPr>
        <p:spPr bwMode="auto">
          <a:xfrm>
            <a:off x="3124200" y="2616994"/>
            <a:ext cx="285750" cy="171450"/>
          </a:xfrm>
          <a:prstGeom prst="rect">
            <a:avLst/>
          </a:prstGeom>
          <a:solidFill>
            <a:srgbClr val="99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10" name="Rectangle 10"/>
          <p:cNvSpPr>
            <a:spLocks noChangeArrowheads="1"/>
          </p:cNvSpPr>
          <p:nvPr/>
        </p:nvSpPr>
        <p:spPr bwMode="auto">
          <a:xfrm>
            <a:off x="3124200" y="27884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11" name="Rectangle 11"/>
          <p:cNvSpPr>
            <a:spLocks noChangeArrowheads="1"/>
          </p:cNvSpPr>
          <p:nvPr/>
        </p:nvSpPr>
        <p:spPr bwMode="auto">
          <a:xfrm>
            <a:off x="3124200" y="295989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12" name="Rectangle 12"/>
          <p:cNvSpPr>
            <a:spLocks noChangeArrowheads="1"/>
          </p:cNvSpPr>
          <p:nvPr/>
        </p:nvSpPr>
        <p:spPr bwMode="auto">
          <a:xfrm>
            <a:off x="3124200" y="31313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13" name="Rectangle 13"/>
          <p:cNvSpPr>
            <a:spLocks noChangeArrowheads="1"/>
          </p:cNvSpPr>
          <p:nvPr/>
        </p:nvSpPr>
        <p:spPr bwMode="auto">
          <a:xfrm>
            <a:off x="3124200" y="330279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14" name="Rectangle 14"/>
          <p:cNvSpPr>
            <a:spLocks noChangeArrowheads="1"/>
          </p:cNvSpPr>
          <p:nvPr/>
        </p:nvSpPr>
        <p:spPr bwMode="auto">
          <a:xfrm>
            <a:off x="3124200" y="34742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15" name="Rectangle 15"/>
          <p:cNvSpPr>
            <a:spLocks noChangeArrowheads="1"/>
          </p:cNvSpPr>
          <p:nvPr/>
        </p:nvSpPr>
        <p:spPr bwMode="auto">
          <a:xfrm>
            <a:off x="3409950" y="2616994"/>
            <a:ext cx="285750" cy="171450"/>
          </a:xfrm>
          <a:prstGeom prst="rect">
            <a:avLst/>
          </a:prstGeom>
          <a:solidFill>
            <a:srgbClr val="99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16" name="Rectangle 16"/>
          <p:cNvSpPr>
            <a:spLocks noChangeArrowheads="1"/>
          </p:cNvSpPr>
          <p:nvPr/>
        </p:nvSpPr>
        <p:spPr bwMode="auto">
          <a:xfrm>
            <a:off x="3409950" y="27884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17" name="Rectangle 17"/>
          <p:cNvSpPr>
            <a:spLocks noChangeArrowheads="1"/>
          </p:cNvSpPr>
          <p:nvPr/>
        </p:nvSpPr>
        <p:spPr bwMode="auto">
          <a:xfrm>
            <a:off x="3409950" y="295989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18" name="Rectangle 18"/>
          <p:cNvSpPr>
            <a:spLocks noChangeArrowheads="1"/>
          </p:cNvSpPr>
          <p:nvPr/>
        </p:nvSpPr>
        <p:spPr bwMode="auto">
          <a:xfrm>
            <a:off x="3409950" y="31313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19" name="Rectangle 19"/>
          <p:cNvSpPr>
            <a:spLocks noChangeArrowheads="1"/>
          </p:cNvSpPr>
          <p:nvPr/>
        </p:nvSpPr>
        <p:spPr bwMode="auto">
          <a:xfrm>
            <a:off x="3409950" y="330279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20" name="Rectangle 20"/>
          <p:cNvSpPr>
            <a:spLocks noChangeArrowheads="1"/>
          </p:cNvSpPr>
          <p:nvPr/>
        </p:nvSpPr>
        <p:spPr bwMode="auto">
          <a:xfrm>
            <a:off x="3409950" y="34742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21" name="Rectangle 21"/>
          <p:cNvSpPr>
            <a:spLocks noChangeArrowheads="1"/>
          </p:cNvSpPr>
          <p:nvPr/>
        </p:nvSpPr>
        <p:spPr bwMode="auto">
          <a:xfrm>
            <a:off x="3695700" y="2616994"/>
            <a:ext cx="285750" cy="171450"/>
          </a:xfrm>
          <a:prstGeom prst="rect">
            <a:avLst/>
          </a:prstGeom>
          <a:solidFill>
            <a:srgbClr val="99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22" name="Rectangle 22"/>
          <p:cNvSpPr>
            <a:spLocks noChangeArrowheads="1"/>
          </p:cNvSpPr>
          <p:nvPr/>
        </p:nvSpPr>
        <p:spPr bwMode="auto">
          <a:xfrm>
            <a:off x="3695700" y="2788444"/>
            <a:ext cx="285750" cy="171450"/>
          </a:xfrm>
          <a:prstGeom prst="rect">
            <a:avLst/>
          </a:prstGeom>
          <a:solidFill>
            <a:srgbClr val="FF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23" name="Rectangle 23"/>
          <p:cNvSpPr>
            <a:spLocks noChangeArrowheads="1"/>
          </p:cNvSpPr>
          <p:nvPr/>
        </p:nvSpPr>
        <p:spPr bwMode="auto">
          <a:xfrm>
            <a:off x="3695700" y="2959894"/>
            <a:ext cx="285750" cy="171450"/>
          </a:xfrm>
          <a:prstGeom prst="rect">
            <a:avLst/>
          </a:prstGeom>
          <a:solidFill>
            <a:srgbClr val="FF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24" name="Rectangle 24"/>
          <p:cNvSpPr>
            <a:spLocks noChangeArrowheads="1"/>
          </p:cNvSpPr>
          <p:nvPr/>
        </p:nvSpPr>
        <p:spPr bwMode="auto">
          <a:xfrm>
            <a:off x="3695700" y="3131344"/>
            <a:ext cx="285750" cy="171450"/>
          </a:xfrm>
          <a:prstGeom prst="rect">
            <a:avLst/>
          </a:prstGeom>
          <a:solidFill>
            <a:srgbClr val="FF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25" name="Rectangle 25"/>
          <p:cNvSpPr>
            <a:spLocks noChangeArrowheads="1"/>
          </p:cNvSpPr>
          <p:nvPr/>
        </p:nvSpPr>
        <p:spPr bwMode="auto">
          <a:xfrm>
            <a:off x="3695700" y="3302794"/>
            <a:ext cx="285750" cy="171450"/>
          </a:xfrm>
          <a:prstGeom prst="rect">
            <a:avLst/>
          </a:prstGeom>
          <a:solidFill>
            <a:srgbClr val="FF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26" name="Rectangle 26"/>
          <p:cNvSpPr>
            <a:spLocks noChangeArrowheads="1"/>
          </p:cNvSpPr>
          <p:nvPr/>
        </p:nvSpPr>
        <p:spPr bwMode="auto">
          <a:xfrm>
            <a:off x="3695700" y="3474244"/>
            <a:ext cx="285750" cy="171450"/>
          </a:xfrm>
          <a:prstGeom prst="rect">
            <a:avLst/>
          </a:prstGeom>
          <a:solidFill>
            <a:srgbClr val="FF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27" name="Rectangle 27"/>
          <p:cNvSpPr>
            <a:spLocks noChangeArrowheads="1"/>
          </p:cNvSpPr>
          <p:nvPr/>
        </p:nvSpPr>
        <p:spPr bwMode="auto">
          <a:xfrm>
            <a:off x="4267200" y="2616994"/>
            <a:ext cx="285750" cy="171450"/>
          </a:xfrm>
          <a:prstGeom prst="rect">
            <a:avLst/>
          </a:prstGeom>
          <a:solidFill>
            <a:srgbClr val="99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28" name="Rectangle 28"/>
          <p:cNvSpPr>
            <a:spLocks noChangeArrowheads="1"/>
          </p:cNvSpPr>
          <p:nvPr/>
        </p:nvSpPr>
        <p:spPr bwMode="auto">
          <a:xfrm>
            <a:off x="4267200" y="27884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29" name="Rectangle 29"/>
          <p:cNvSpPr>
            <a:spLocks noChangeArrowheads="1"/>
          </p:cNvSpPr>
          <p:nvPr/>
        </p:nvSpPr>
        <p:spPr bwMode="auto">
          <a:xfrm>
            <a:off x="4267200" y="295989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30" name="Rectangle 30"/>
          <p:cNvSpPr>
            <a:spLocks noChangeArrowheads="1"/>
          </p:cNvSpPr>
          <p:nvPr/>
        </p:nvSpPr>
        <p:spPr bwMode="auto">
          <a:xfrm>
            <a:off x="4267200" y="31313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31" name="Rectangle 31"/>
          <p:cNvSpPr>
            <a:spLocks noChangeArrowheads="1"/>
          </p:cNvSpPr>
          <p:nvPr/>
        </p:nvSpPr>
        <p:spPr bwMode="auto">
          <a:xfrm>
            <a:off x="4267200" y="330279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32" name="Rectangle 32"/>
          <p:cNvSpPr>
            <a:spLocks noChangeArrowheads="1"/>
          </p:cNvSpPr>
          <p:nvPr/>
        </p:nvSpPr>
        <p:spPr bwMode="auto">
          <a:xfrm>
            <a:off x="4267200" y="3474244"/>
            <a:ext cx="285750" cy="171450"/>
          </a:xfrm>
          <a:prstGeom prst="rect">
            <a:avLst/>
          </a:prstGeom>
          <a:solidFill>
            <a:srgbClr val="FF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33" name="Rectangle 33"/>
          <p:cNvSpPr>
            <a:spLocks noChangeArrowheads="1"/>
          </p:cNvSpPr>
          <p:nvPr/>
        </p:nvSpPr>
        <p:spPr bwMode="auto">
          <a:xfrm>
            <a:off x="3981450" y="2616994"/>
            <a:ext cx="285750" cy="171450"/>
          </a:xfrm>
          <a:prstGeom prst="rect">
            <a:avLst/>
          </a:prstGeom>
          <a:solidFill>
            <a:srgbClr val="99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34" name="Rectangle 34"/>
          <p:cNvSpPr>
            <a:spLocks noChangeArrowheads="1"/>
          </p:cNvSpPr>
          <p:nvPr/>
        </p:nvSpPr>
        <p:spPr bwMode="auto">
          <a:xfrm>
            <a:off x="3981450" y="2788444"/>
            <a:ext cx="285750" cy="171450"/>
          </a:xfrm>
          <a:prstGeom prst="rect">
            <a:avLst/>
          </a:prstGeom>
          <a:solidFill>
            <a:srgbClr val="FF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35" name="Rectangle 35"/>
          <p:cNvSpPr>
            <a:spLocks noChangeArrowheads="1"/>
          </p:cNvSpPr>
          <p:nvPr/>
        </p:nvSpPr>
        <p:spPr bwMode="auto">
          <a:xfrm>
            <a:off x="3981450" y="2959894"/>
            <a:ext cx="285750" cy="171450"/>
          </a:xfrm>
          <a:prstGeom prst="rect">
            <a:avLst/>
          </a:prstGeom>
          <a:solidFill>
            <a:srgbClr val="FF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36" name="Rectangle 36"/>
          <p:cNvSpPr>
            <a:spLocks noChangeArrowheads="1"/>
          </p:cNvSpPr>
          <p:nvPr/>
        </p:nvSpPr>
        <p:spPr bwMode="auto">
          <a:xfrm>
            <a:off x="3981450" y="3131344"/>
            <a:ext cx="285750" cy="171450"/>
          </a:xfrm>
          <a:prstGeom prst="rect">
            <a:avLst/>
          </a:prstGeom>
          <a:solidFill>
            <a:srgbClr val="FF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37" name="Rectangle 37"/>
          <p:cNvSpPr>
            <a:spLocks noChangeArrowheads="1"/>
          </p:cNvSpPr>
          <p:nvPr/>
        </p:nvSpPr>
        <p:spPr bwMode="auto">
          <a:xfrm>
            <a:off x="3981450" y="3302794"/>
            <a:ext cx="285750" cy="171450"/>
          </a:xfrm>
          <a:prstGeom prst="rect">
            <a:avLst/>
          </a:prstGeom>
          <a:solidFill>
            <a:srgbClr val="FF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38" name="Rectangle 38"/>
          <p:cNvSpPr>
            <a:spLocks noChangeArrowheads="1"/>
          </p:cNvSpPr>
          <p:nvPr/>
        </p:nvSpPr>
        <p:spPr bwMode="auto">
          <a:xfrm>
            <a:off x="3981450" y="3474244"/>
            <a:ext cx="285750" cy="171450"/>
          </a:xfrm>
          <a:prstGeom prst="rect">
            <a:avLst/>
          </a:prstGeom>
          <a:solidFill>
            <a:srgbClr val="FF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39" name="Text Box 39"/>
          <p:cNvSpPr txBox="1">
            <a:spLocks noChangeArrowheads="1"/>
          </p:cNvSpPr>
          <p:nvPr/>
        </p:nvSpPr>
        <p:spPr bwMode="auto">
          <a:xfrm>
            <a:off x="3752850" y="2536638"/>
            <a:ext cx="228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400" b="1" dirty="0">
                <a:latin typeface="Arial" charset="0"/>
              </a:rPr>
              <a:t>x</a:t>
            </a:r>
          </a:p>
        </p:txBody>
      </p:sp>
      <p:sp>
        <p:nvSpPr>
          <p:cNvPr id="153640" name="Text Box 40"/>
          <p:cNvSpPr txBox="1">
            <a:spLocks noChangeArrowheads="1"/>
          </p:cNvSpPr>
          <p:nvPr/>
        </p:nvSpPr>
        <p:spPr bwMode="auto">
          <a:xfrm>
            <a:off x="3981450" y="2527354"/>
            <a:ext cx="2857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400" b="1" dirty="0">
                <a:latin typeface="Arial" charset="0"/>
              </a:rPr>
              <a:t>y</a:t>
            </a:r>
          </a:p>
        </p:txBody>
      </p:sp>
      <p:sp>
        <p:nvSpPr>
          <p:cNvPr id="153641" name="Text Box 41"/>
          <p:cNvSpPr txBox="1">
            <a:spLocks noChangeArrowheads="1"/>
          </p:cNvSpPr>
          <p:nvPr/>
        </p:nvSpPr>
        <p:spPr bwMode="auto">
          <a:xfrm>
            <a:off x="2895600" y="4274345"/>
            <a:ext cx="18859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350" dirty="0">
                <a:latin typeface="Arial" charset="0"/>
              </a:rPr>
              <a:t>Table with fields for x and y coordinates</a:t>
            </a:r>
          </a:p>
        </p:txBody>
      </p:sp>
      <p:sp>
        <p:nvSpPr>
          <p:cNvPr id="153642" name="Rectangle 42"/>
          <p:cNvSpPr>
            <a:spLocks noChangeArrowheads="1"/>
          </p:cNvSpPr>
          <p:nvPr/>
        </p:nvSpPr>
        <p:spPr bwMode="auto">
          <a:xfrm>
            <a:off x="5124450" y="2228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43" name="Rectangle 43"/>
          <p:cNvSpPr>
            <a:spLocks noChangeArrowheads="1"/>
          </p:cNvSpPr>
          <p:nvPr/>
        </p:nvSpPr>
        <p:spPr bwMode="auto">
          <a:xfrm>
            <a:off x="5353050" y="2228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44" name="Rectangle 44"/>
          <p:cNvSpPr>
            <a:spLocks noChangeArrowheads="1"/>
          </p:cNvSpPr>
          <p:nvPr/>
        </p:nvSpPr>
        <p:spPr bwMode="auto">
          <a:xfrm>
            <a:off x="5581650" y="2228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45" name="Rectangle 45"/>
          <p:cNvSpPr>
            <a:spLocks noChangeArrowheads="1"/>
          </p:cNvSpPr>
          <p:nvPr/>
        </p:nvSpPr>
        <p:spPr bwMode="auto">
          <a:xfrm>
            <a:off x="5810250" y="2228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46" name="Rectangle 46"/>
          <p:cNvSpPr>
            <a:spLocks noChangeArrowheads="1"/>
          </p:cNvSpPr>
          <p:nvPr/>
        </p:nvSpPr>
        <p:spPr bwMode="auto">
          <a:xfrm>
            <a:off x="6038850" y="2228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47" name="Rectangle 47"/>
          <p:cNvSpPr>
            <a:spLocks noChangeArrowheads="1"/>
          </p:cNvSpPr>
          <p:nvPr/>
        </p:nvSpPr>
        <p:spPr bwMode="auto">
          <a:xfrm>
            <a:off x="6267450" y="2228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48" name="Rectangle 48"/>
          <p:cNvSpPr>
            <a:spLocks noChangeArrowheads="1"/>
          </p:cNvSpPr>
          <p:nvPr/>
        </p:nvSpPr>
        <p:spPr bwMode="auto">
          <a:xfrm>
            <a:off x="5124450" y="2457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49" name="Rectangle 49"/>
          <p:cNvSpPr>
            <a:spLocks noChangeArrowheads="1"/>
          </p:cNvSpPr>
          <p:nvPr/>
        </p:nvSpPr>
        <p:spPr bwMode="auto">
          <a:xfrm>
            <a:off x="5353050" y="2457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50" name="Rectangle 50"/>
          <p:cNvSpPr>
            <a:spLocks noChangeArrowheads="1"/>
          </p:cNvSpPr>
          <p:nvPr/>
        </p:nvSpPr>
        <p:spPr bwMode="auto">
          <a:xfrm>
            <a:off x="5581650" y="2457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51" name="Rectangle 51"/>
          <p:cNvSpPr>
            <a:spLocks noChangeArrowheads="1"/>
          </p:cNvSpPr>
          <p:nvPr/>
        </p:nvSpPr>
        <p:spPr bwMode="auto">
          <a:xfrm>
            <a:off x="5810250" y="2457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52" name="Rectangle 52"/>
          <p:cNvSpPr>
            <a:spLocks noChangeArrowheads="1"/>
          </p:cNvSpPr>
          <p:nvPr/>
        </p:nvSpPr>
        <p:spPr bwMode="auto">
          <a:xfrm>
            <a:off x="6038850" y="2457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53" name="Rectangle 53"/>
          <p:cNvSpPr>
            <a:spLocks noChangeArrowheads="1"/>
          </p:cNvSpPr>
          <p:nvPr/>
        </p:nvSpPr>
        <p:spPr bwMode="auto">
          <a:xfrm>
            <a:off x="6267450" y="2457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54" name="Rectangle 54"/>
          <p:cNvSpPr>
            <a:spLocks noChangeArrowheads="1"/>
          </p:cNvSpPr>
          <p:nvPr/>
        </p:nvSpPr>
        <p:spPr bwMode="auto">
          <a:xfrm>
            <a:off x="5124450" y="2686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55" name="Rectangle 55"/>
          <p:cNvSpPr>
            <a:spLocks noChangeArrowheads="1"/>
          </p:cNvSpPr>
          <p:nvPr/>
        </p:nvSpPr>
        <p:spPr bwMode="auto">
          <a:xfrm>
            <a:off x="5353050" y="2686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56" name="Rectangle 56"/>
          <p:cNvSpPr>
            <a:spLocks noChangeArrowheads="1"/>
          </p:cNvSpPr>
          <p:nvPr/>
        </p:nvSpPr>
        <p:spPr bwMode="auto">
          <a:xfrm>
            <a:off x="5581650" y="2686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57" name="Rectangle 57"/>
          <p:cNvSpPr>
            <a:spLocks noChangeArrowheads="1"/>
          </p:cNvSpPr>
          <p:nvPr/>
        </p:nvSpPr>
        <p:spPr bwMode="auto">
          <a:xfrm>
            <a:off x="5810250" y="2686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58" name="Rectangle 58"/>
          <p:cNvSpPr>
            <a:spLocks noChangeArrowheads="1"/>
          </p:cNvSpPr>
          <p:nvPr/>
        </p:nvSpPr>
        <p:spPr bwMode="auto">
          <a:xfrm>
            <a:off x="6038850" y="2686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59" name="Rectangle 59"/>
          <p:cNvSpPr>
            <a:spLocks noChangeArrowheads="1"/>
          </p:cNvSpPr>
          <p:nvPr/>
        </p:nvSpPr>
        <p:spPr bwMode="auto">
          <a:xfrm>
            <a:off x="6267450" y="2686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60" name="Rectangle 60"/>
          <p:cNvSpPr>
            <a:spLocks noChangeArrowheads="1"/>
          </p:cNvSpPr>
          <p:nvPr/>
        </p:nvSpPr>
        <p:spPr bwMode="auto">
          <a:xfrm>
            <a:off x="5124450" y="29146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61" name="Rectangle 61"/>
          <p:cNvSpPr>
            <a:spLocks noChangeArrowheads="1"/>
          </p:cNvSpPr>
          <p:nvPr/>
        </p:nvSpPr>
        <p:spPr bwMode="auto">
          <a:xfrm>
            <a:off x="5353050" y="29146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62" name="Rectangle 62"/>
          <p:cNvSpPr>
            <a:spLocks noChangeArrowheads="1"/>
          </p:cNvSpPr>
          <p:nvPr/>
        </p:nvSpPr>
        <p:spPr bwMode="auto">
          <a:xfrm>
            <a:off x="5581650" y="29146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63" name="Rectangle 63"/>
          <p:cNvSpPr>
            <a:spLocks noChangeArrowheads="1"/>
          </p:cNvSpPr>
          <p:nvPr/>
        </p:nvSpPr>
        <p:spPr bwMode="auto">
          <a:xfrm>
            <a:off x="5810250" y="29146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64" name="Rectangle 64"/>
          <p:cNvSpPr>
            <a:spLocks noChangeArrowheads="1"/>
          </p:cNvSpPr>
          <p:nvPr/>
        </p:nvSpPr>
        <p:spPr bwMode="auto">
          <a:xfrm>
            <a:off x="6038850" y="29146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65" name="Rectangle 65"/>
          <p:cNvSpPr>
            <a:spLocks noChangeArrowheads="1"/>
          </p:cNvSpPr>
          <p:nvPr/>
        </p:nvSpPr>
        <p:spPr bwMode="auto">
          <a:xfrm>
            <a:off x="6267450" y="29146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66" name="Rectangle 66"/>
          <p:cNvSpPr>
            <a:spLocks noChangeArrowheads="1"/>
          </p:cNvSpPr>
          <p:nvPr/>
        </p:nvSpPr>
        <p:spPr bwMode="auto">
          <a:xfrm>
            <a:off x="5124450" y="31432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67" name="Rectangle 67"/>
          <p:cNvSpPr>
            <a:spLocks noChangeArrowheads="1"/>
          </p:cNvSpPr>
          <p:nvPr/>
        </p:nvSpPr>
        <p:spPr bwMode="auto">
          <a:xfrm>
            <a:off x="5353050" y="31432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68" name="Rectangle 68"/>
          <p:cNvSpPr>
            <a:spLocks noChangeArrowheads="1"/>
          </p:cNvSpPr>
          <p:nvPr/>
        </p:nvSpPr>
        <p:spPr bwMode="auto">
          <a:xfrm>
            <a:off x="5581650" y="31432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69" name="Rectangle 69"/>
          <p:cNvSpPr>
            <a:spLocks noChangeArrowheads="1"/>
          </p:cNvSpPr>
          <p:nvPr/>
        </p:nvSpPr>
        <p:spPr bwMode="auto">
          <a:xfrm>
            <a:off x="5810250" y="31432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70" name="Rectangle 70"/>
          <p:cNvSpPr>
            <a:spLocks noChangeArrowheads="1"/>
          </p:cNvSpPr>
          <p:nvPr/>
        </p:nvSpPr>
        <p:spPr bwMode="auto">
          <a:xfrm>
            <a:off x="6038850" y="31432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71" name="Rectangle 71"/>
          <p:cNvSpPr>
            <a:spLocks noChangeArrowheads="1"/>
          </p:cNvSpPr>
          <p:nvPr/>
        </p:nvSpPr>
        <p:spPr bwMode="auto">
          <a:xfrm>
            <a:off x="6267450" y="31432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72" name="Rectangle 72"/>
          <p:cNvSpPr>
            <a:spLocks noChangeArrowheads="1"/>
          </p:cNvSpPr>
          <p:nvPr/>
        </p:nvSpPr>
        <p:spPr bwMode="auto">
          <a:xfrm>
            <a:off x="5124450" y="3371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73" name="Rectangle 73"/>
          <p:cNvSpPr>
            <a:spLocks noChangeArrowheads="1"/>
          </p:cNvSpPr>
          <p:nvPr/>
        </p:nvSpPr>
        <p:spPr bwMode="auto">
          <a:xfrm>
            <a:off x="5353050" y="3371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74" name="Rectangle 74"/>
          <p:cNvSpPr>
            <a:spLocks noChangeArrowheads="1"/>
          </p:cNvSpPr>
          <p:nvPr/>
        </p:nvSpPr>
        <p:spPr bwMode="auto">
          <a:xfrm>
            <a:off x="5581650" y="3371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75" name="Rectangle 75"/>
          <p:cNvSpPr>
            <a:spLocks noChangeArrowheads="1"/>
          </p:cNvSpPr>
          <p:nvPr/>
        </p:nvSpPr>
        <p:spPr bwMode="auto">
          <a:xfrm>
            <a:off x="5810250" y="3371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76" name="Rectangle 76"/>
          <p:cNvSpPr>
            <a:spLocks noChangeArrowheads="1"/>
          </p:cNvSpPr>
          <p:nvPr/>
        </p:nvSpPr>
        <p:spPr bwMode="auto">
          <a:xfrm>
            <a:off x="6038850" y="3371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77" name="Rectangle 77"/>
          <p:cNvSpPr>
            <a:spLocks noChangeArrowheads="1"/>
          </p:cNvSpPr>
          <p:nvPr/>
        </p:nvSpPr>
        <p:spPr bwMode="auto">
          <a:xfrm>
            <a:off x="6267450" y="3371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78" name="Rectangle 78"/>
          <p:cNvSpPr>
            <a:spLocks noChangeArrowheads="1"/>
          </p:cNvSpPr>
          <p:nvPr/>
        </p:nvSpPr>
        <p:spPr bwMode="auto">
          <a:xfrm>
            <a:off x="5124450" y="3600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79" name="Rectangle 79"/>
          <p:cNvSpPr>
            <a:spLocks noChangeArrowheads="1"/>
          </p:cNvSpPr>
          <p:nvPr/>
        </p:nvSpPr>
        <p:spPr bwMode="auto">
          <a:xfrm>
            <a:off x="5353050" y="3600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80" name="Rectangle 80"/>
          <p:cNvSpPr>
            <a:spLocks noChangeArrowheads="1"/>
          </p:cNvSpPr>
          <p:nvPr/>
        </p:nvSpPr>
        <p:spPr bwMode="auto">
          <a:xfrm>
            <a:off x="5581650" y="3600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81" name="Rectangle 81"/>
          <p:cNvSpPr>
            <a:spLocks noChangeArrowheads="1"/>
          </p:cNvSpPr>
          <p:nvPr/>
        </p:nvSpPr>
        <p:spPr bwMode="auto">
          <a:xfrm>
            <a:off x="5810250" y="3600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82" name="Rectangle 82"/>
          <p:cNvSpPr>
            <a:spLocks noChangeArrowheads="1"/>
          </p:cNvSpPr>
          <p:nvPr/>
        </p:nvSpPr>
        <p:spPr bwMode="auto">
          <a:xfrm>
            <a:off x="6038850" y="3600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83" name="Rectangle 83"/>
          <p:cNvSpPr>
            <a:spLocks noChangeArrowheads="1"/>
          </p:cNvSpPr>
          <p:nvPr/>
        </p:nvSpPr>
        <p:spPr bwMode="auto">
          <a:xfrm>
            <a:off x="6267450" y="3600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84" name="Rectangle 84"/>
          <p:cNvSpPr>
            <a:spLocks noChangeArrowheads="1"/>
          </p:cNvSpPr>
          <p:nvPr/>
        </p:nvSpPr>
        <p:spPr bwMode="auto">
          <a:xfrm>
            <a:off x="5124450" y="3829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85" name="Rectangle 85"/>
          <p:cNvSpPr>
            <a:spLocks noChangeArrowheads="1"/>
          </p:cNvSpPr>
          <p:nvPr/>
        </p:nvSpPr>
        <p:spPr bwMode="auto">
          <a:xfrm>
            <a:off x="5353050" y="3829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86" name="Rectangle 86"/>
          <p:cNvSpPr>
            <a:spLocks noChangeArrowheads="1"/>
          </p:cNvSpPr>
          <p:nvPr/>
        </p:nvSpPr>
        <p:spPr bwMode="auto">
          <a:xfrm>
            <a:off x="5581650" y="3829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87" name="Rectangle 87"/>
          <p:cNvSpPr>
            <a:spLocks noChangeArrowheads="1"/>
          </p:cNvSpPr>
          <p:nvPr/>
        </p:nvSpPr>
        <p:spPr bwMode="auto">
          <a:xfrm>
            <a:off x="5810250" y="3829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88" name="Rectangle 88"/>
          <p:cNvSpPr>
            <a:spLocks noChangeArrowheads="1"/>
          </p:cNvSpPr>
          <p:nvPr/>
        </p:nvSpPr>
        <p:spPr bwMode="auto">
          <a:xfrm>
            <a:off x="6038850" y="3829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89" name="Rectangle 89"/>
          <p:cNvSpPr>
            <a:spLocks noChangeArrowheads="1"/>
          </p:cNvSpPr>
          <p:nvPr/>
        </p:nvSpPr>
        <p:spPr bwMode="auto">
          <a:xfrm>
            <a:off x="6267450" y="3829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90" name="Rectangle 90"/>
          <p:cNvSpPr>
            <a:spLocks noChangeArrowheads="1"/>
          </p:cNvSpPr>
          <p:nvPr/>
        </p:nvSpPr>
        <p:spPr bwMode="auto">
          <a:xfrm>
            <a:off x="6496050" y="2228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91" name="Rectangle 91"/>
          <p:cNvSpPr>
            <a:spLocks noChangeArrowheads="1"/>
          </p:cNvSpPr>
          <p:nvPr/>
        </p:nvSpPr>
        <p:spPr bwMode="auto">
          <a:xfrm>
            <a:off x="6724650" y="2228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92" name="Rectangle 92"/>
          <p:cNvSpPr>
            <a:spLocks noChangeArrowheads="1"/>
          </p:cNvSpPr>
          <p:nvPr/>
        </p:nvSpPr>
        <p:spPr bwMode="auto">
          <a:xfrm>
            <a:off x="6496050" y="2457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93" name="Rectangle 93"/>
          <p:cNvSpPr>
            <a:spLocks noChangeArrowheads="1"/>
          </p:cNvSpPr>
          <p:nvPr/>
        </p:nvSpPr>
        <p:spPr bwMode="auto">
          <a:xfrm>
            <a:off x="6724650" y="2457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94" name="Rectangle 94"/>
          <p:cNvSpPr>
            <a:spLocks noChangeArrowheads="1"/>
          </p:cNvSpPr>
          <p:nvPr/>
        </p:nvSpPr>
        <p:spPr bwMode="auto">
          <a:xfrm>
            <a:off x="6496050" y="2686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95" name="Rectangle 95"/>
          <p:cNvSpPr>
            <a:spLocks noChangeArrowheads="1"/>
          </p:cNvSpPr>
          <p:nvPr/>
        </p:nvSpPr>
        <p:spPr bwMode="auto">
          <a:xfrm>
            <a:off x="6724650" y="2686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96" name="Rectangle 96"/>
          <p:cNvSpPr>
            <a:spLocks noChangeArrowheads="1"/>
          </p:cNvSpPr>
          <p:nvPr/>
        </p:nvSpPr>
        <p:spPr bwMode="auto">
          <a:xfrm>
            <a:off x="6496050" y="29146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97" name="Rectangle 97"/>
          <p:cNvSpPr>
            <a:spLocks noChangeArrowheads="1"/>
          </p:cNvSpPr>
          <p:nvPr/>
        </p:nvSpPr>
        <p:spPr bwMode="auto">
          <a:xfrm>
            <a:off x="6724650" y="29146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98" name="Rectangle 98"/>
          <p:cNvSpPr>
            <a:spLocks noChangeArrowheads="1"/>
          </p:cNvSpPr>
          <p:nvPr/>
        </p:nvSpPr>
        <p:spPr bwMode="auto">
          <a:xfrm>
            <a:off x="6496050" y="31432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699" name="Rectangle 99"/>
          <p:cNvSpPr>
            <a:spLocks noChangeArrowheads="1"/>
          </p:cNvSpPr>
          <p:nvPr/>
        </p:nvSpPr>
        <p:spPr bwMode="auto">
          <a:xfrm>
            <a:off x="6724650" y="31432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00" name="Rectangle 100"/>
          <p:cNvSpPr>
            <a:spLocks noChangeArrowheads="1"/>
          </p:cNvSpPr>
          <p:nvPr/>
        </p:nvSpPr>
        <p:spPr bwMode="auto">
          <a:xfrm>
            <a:off x="6496050" y="3371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01" name="Rectangle 101"/>
          <p:cNvSpPr>
            <a:spLocks noChangeArrowheads="1"/>
          </p:cNvSpPr>
          <p:nvPr/>
        </p:nvSpPr>
        <p:spPr bwMode="auto">
          <a:xfrm>
            <a:off x="6724650" y="33718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02" name="Rectangle 102"/>
          <p:cNvSpPr>
            <a:spLocks noChangeArrowheads="1"/>
          </p:cNvSpPr>
          <p:nvPr/>
        </p:nvSpPr>
        <p:spPr bwMode="auto">
          <a:xfrm>
            <a:off x="6496050" y="3600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03" name="Rectangle 103"/>
          <p:cNvSpPr>
            <a:spLocks noChangeArrowheads="1"/>
          </p:cNvSpPr>
          <p:nvPr/>
        </p:nvSpPr>
        <p:spPr bwMode="auto">
          <a:xfrm>
            <a:off x="6724650" y="36004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04" name="Rectangle 104"/>
          <p:cNvSpPr>
            <a:spLocks noChangeArrowheads="1"/>
          </p:cNvSpPr>
          <p:nvPr/>
        </p:nvSpPr>
        <p:spPr bwMode="auto">
          <a:xfrm>
            <a:off x="6496050" y="3829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05" name="Rectangle 105"/>
          <p:cNvSpPr>
            <a:spLocks noChangeArrowheads="1"/>
          </p:cNvSpPr>
          <p:nvPr/>
        </p:nvSpPr>
        <p:spPr bwMode="auto">
          <a:xfrm>
            <a:off x="6724650" y="3829050"/>
            <a:ext cx="228600" cy="228600"/>
          </a:xfrm>
          <a:prstGeom prst="rect">
            <a:avLst/>
          </a:prstGeom>
          <a:solidFill>
            <a:srgbClr val="66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06" name="Rectangle 106"/>
          <p:cNvSpPr>
            <a:spLocks noChangeArrowheads="1"/>
          </p:cNvSpPr>
          <p:nvPr/>
        </p:nvSpPr>
        <p:spPr bwMode="auto">
          <a:xfrm>
            <a:off x="7524750" y="2228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07" name="Rectangle 107"/>
          <p:cNvSpPr>
            <a:spLocks noChangeArrowheads="1"/>
          </p:cNvSpPr>
          <p:nvPr/>
        </p:nvSpPr>
        <p:spPr bwMode="auto">
          <a:xfrm>
            <a:off x="7753350" y="2228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08" name="Rectangle 108"/>
          <p:cNvSpPr>
            <a:spLocks noChangeArrowheads="1"/>
          </p:cNvSpPr>
          <p:nvPr/>
        </p:nvSpPr>
        <p:spPr bwMode="auto">
          <a:xfrm>
            <a:off x="7981950" y="2228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09" name="Rectangle 109"/>
          <p:cNvSpPr>
            <a:spLocks noChangeArrowheads="1"/>
          </p:cNvSpPr>
          <p:nvPr/>
        </p:nvSpPr>
        <p:spPr bwMode="auto">
          <a:xfrm>
            <a:off x="8210550" y="2228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10" name="Rectangle 110"/>
          <p:cNvSpPr>
            <a:spLocks noChangeArrowheads="1"/>
          </p:cNvSpPr>
          <p:nvPr/>
        </p:nvSpPr>
        <p:spPr bwMode="auto">
          <a:xfrm>
            <a:off x="8439150" y="2228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11" name="Rectangle 111"/>
          <p:cNvSpPr>
            <a:spLocks noChangeArrowheads="1"/>
          </p:cNvSpPr>
          <p:nvPr/>
        </p:nvSpPr>
        <p:spPr bwMode="auto">
          <a:xfrm>
            <a:off x="8667750" y="2228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12" name="Rectangle 112"/>
          <p:cNvSpPr>
            <a:spLocks noChangeArrowheads="1"/>
          </p:cNvSpPr>
          <p:nvPr/>
        </p:nvSpPr>
        <p:spPr bwMode="auto">
          <a:xfrm>
            <a:off x="7524750" y="2457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13" name="Rectangle 113"/>
          <p:cNvSpPr>
            <a:spLocks noChangeArrowheads="1"/>
          </p:cNvSpPr>
          <p:nvPr/>
        </p:nvSpPr>
        <p:spPr bwMode="auto">
          <a:xfrm>
            <a:off x="7753350" y="2457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14" name="Rectangle 114"/>
          <p:cNvSpPr>
            <a:spLocks noChangeArrowheads="1"/>
          </p:cNvSpPr>
          <p:nvPr/>
        </p:nvSpPr>
        <p:spPr bwMode="auto">
          <a:xfrm>
            <a:off x="7981950" y="2457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15" name="Rectangle 115"/>
          <p:cNvSpPr>
            <a:spLocks noChangeArrowheads="1"/>
          </p:cNvSpPr>
          <p:nvPr/>
        </p:nvSpPr>
        <p:spPr bwMode="auto">
          <a:xfrm>
            <a:off x="8210550" y="2457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16" name="Rectangle 116"/>
          <p:cNvSpPr>
            <a:spLocks noChangeArrowheads="1"/>
          </p:cNvSpPr>
          <p:nvPr/>
        </p:nvSpPr>
        <p:spPr bwMode="auto">
          <a:xfrm>
            <a:off x="8439150" y="2457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17" name="Rectangle 117"/>
          <p:cNvSpPr>
            <a:spLocks noChangeArrowheads="1"/>
          </p:cNvSpPr>
          <p:nvPr/>
        </p:nvSpPr>
        <p:spPr bwMode="auto">
          <a:xfrm>
            <a:off x="8667750" y="2457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18" name="Rectangle 118"/>
          <p:cNvSpPr>
            <a:spLocks noChangeArrowheads="1"/>
          </p:cNvSpPr>
          <p:nvPr/>
        </p:nvSpPr>
        <p:spPr bwMode="auto">
          <a:xfrm>
            <a:off x="7524750" y="2686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19" name="Rectangle 119"/>
          <p:cNvSpPr>
            <a:spLocks noChangeArrowheads="1"/>
          </p:cNvSpPr>
          <p:nvPr/>
        </p:nvSpPr>
        <p:spPr bwMode="auto">
          <a:xfrm>
            <a:off x="7753350" y="2686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20" name="Rectangle 120"/>
          <p:cNvSpPr>
            <a:spLocks noChangeArrowheads="1"/>
          </p:cNvSpPr>
          <p:nvPr/>
        </p:nvSpPr>
        <p:spPr bwMode="auto">
          <a:xfrm>
            <a:off x="7981950" y="2686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21" name="Rectangle 121"/>
          <p:cNvSpPr>
            <a:spLocks noChangeArrowheads="1"/>
          </p:cNvSpPr>
          <p:nvPr/>
        </p:nvSpPr>
        <p:spPr bwMode="auto">
          <a:xfrm>
            <a:off x="8210550" y="2686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22" name="Rectangle 122"/>
          <p:cNvSpPr>
            <a:spLocks noChangeArrowheads="1"/>
          </p:cNvSpPr>
          <p:nvPr/>
        </p:nvSpPr>
        <p:spPr bwMode="auto">
          <a:xfrm>
            <a:off x="8439150" y="2686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23" name="Rectangle 123"/>
          <p:cNvSpPr>
            <a:spLocks noChangeArrowheads="1"/>
          </p:cNvSpPr>
          <p:nvPr/>
        </p:nvSpPr>
        <p:spPr bwMode="auto">
          <a:xfrm>
            <a:off x="8667750" y="2686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24" name="Rectangle 124"/>
          <p:cNvSpPr>
            <a:spLocks noChangeArrowheads="1"/>
          </p:cNvSpPr>
          <p:nvPr/>
        </p:nvSpPr>
        <p:spPr bwMode="auto">
          <a:xfrm>
            <a:off x="7524750" y="29146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25" name="Rectangle 125"/>
          <p:cNvSpPr>
            <a:spLocks noChangeArrowheads="1"/>
          </p:cNvSpPr>
          <p:nvPr/>
        </p:nvSpPr>
        <p:spPr bwMode="auto">
          <a:xfrm>
            <a:off x="7753350" y="29146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26" name="Rectangle 126"/>
          <p:cNvSpPr>
            <a:spLocks noChangeArrowheads="1"/>
          </p:cNvSpPr>
          <p:nvPr/>
        </p:nvSpPr>
        <p:spPr bwMode="auto">
          <a:xfrm>
            <a:off x="7981950" y="29146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27" name="Rectangle 127"/>
          <p:cNvSpPr>
            <a:spLocks noChangeArrowheads="1"/>
          </p:cNvSpPr>
          <p:nvPr/>
        </p:nvSpPr>
        <p:spPr bwMode="auto">
          <a:xfrm>
            <a:off x="8210550" y="29146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28" name="Rectangle 128"/>
          <p:cNvSpPr>
            <a:spLocks noChangeArrowheads="1"/>
          </p:cNvSpPr>
          <p:nvPr/>
        </p:nvSpPr>
        <p:spPr bwMode="auto">
          <a:xfrm>
            <a:off x="8439150" y="29146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29" name="Rectangle 129"/>
          <p:cNvSpPr>
            <a:spLocks noChangeArrowheads="1"/>
          </p:cNvSpPr>
          <p:nvPr/>
        </p:nvSpPr>
        <p:spPr bwMode="auto">
          <a:xfrm>
            <a:off x="8667750" y="29146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30" name="Rectangle 130"/>
          <p:cNvSpPr>
            <a:spLocks noChangeArrowheads="1"/>
          </p:cNvSpPr>
          <p:nvPr/>
        </p:nvSpPr>
        <p:spPr bwMode="auto">
          <a:xfrm>
            <a:off x="7524750" y="31432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31" name="Rectangle 131"/>
          <p:cNvSpPr>
            <a:spLocks noChangeArrowheads="1"/>
          </p:cNvSpPr>
          <p:nvPr/>
        </p:nvSpPr>
        <p:spPr bwMode="auto">
          <a:xfrm>
            <a:off x="7753350" y="31432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32" name="Rectangle 132"/>
          <p:cNvSpPr>
            <a:spLocks noChangeArrowheads="1"/>
          </p:cNvSpPr>
          <p:nvPr/>
        </p:nvSpPr>
        <p:spPr bwMode="auto">
          <a:xfrm>
            <a:off x="7981950" y="31432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33" name="Rectangle 133"/>
          <p:cNvSpPr>
            <a:spLocks noChangeArrowheads="1"/>
          </p:cNvSpPr>
          <p:nvPr/>
        </p:nvSpPr>
        <p:spPr bwMode="auto">
          <a:xfrm>
            <a:off x="8210550" y="31432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34" name="Rectangle 134"/>
          <p:cNvSpPr>
            <a:spLocks noChangeArrowheads="1"/>
          </p:cNvSpPr>
          <p:nvPr/>
        </p:nvSpPr>
        <p:spPr bwMode="auto">
          <a:xfrm>
            <a:off x="8439150" y="31432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35" name="Rectangle 135"/>
          <p:cNvSpPr>
            <a:spLocks noChangeArrowheads="1"/>
          </p:cNvSpPr>
          <p:nvPr/>
        </p:nvSpPr>
        <p:spPr bwMode="auto">
          <a:xfrm>
            <a:off x="8667750" y="31432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36" name="Rectangle 136"/>
          <p:cNvSpPr>
            <a:spLocks noChangeArrowheads="1"/>
          </p:cNvSpPr>
          <p:nvPr/>
        </p:nvSpPr>
        <p:spPr bwMode="auto">
          <a:xfrm>
            <a:off x="7524750" y="3371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37" name="Rectangle 137"/>
          <p:cNvSpPr>
            <a:spLocks noChangeArrowheads="1"/>
          </p:cNvSpPr>
          <p:nvPr/>
        </p:nvSpPr>
        <p:spPr bwMode="auto">
          <a:xfrm>
            <a:off x="7753350" y="3371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38" name="Rectangle 138"/>
          <p:cNvSpPr>
            <a:spLocks noChangeArrowheads="1"/>
          </p:cNvSpPr>
          <p:nvPr/>
        </p:nvSpPr>
        <p:spPr bwMode="auto">
          <a:xfrm>
            <a:off x="7981950" y="3371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39" name="Rectangle 139"/>
          <p:cNvSpPr>
            <a:spLocks noChangeArrowheads="1"/>
          </p:cNvSpPr>
          <p:nvPr/>
        </p:nvSpPr>
        <p:spPr bwMode="auto">
          <a:xfrm>
            <a:off x="8210550" y="3371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40" name="Rectangle 140"/>
          <p:cNvSpPr>
            <a:spLocks noChangeArrowheads="1"/>
          </p:cNvSpPr>
          <p:nvPr/>
        </p:nvSpPr>
        <p:spPr bwMode="auto">
          <a:xfrm>
            <a:off x="8439150" y="3371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41" name="Rectangle 141"/>
          <p:cNvSpPr>
            <a:spLocks noChangeArrowheads="1"/>
          </p:cNvSpPr>
          <p:nvPr/>
        </p:nvSpPr>
        <p:spPr bwMode="auto">
          <a:xfrm>
            <a:off x="8667750" y="3371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42" name="Rectangle 142"/>
          <p:cNvSpPr>
            <a:spLocks noChangeArrowheads="1"/>
          </p:cNvSpPr>
          <p:nvPr/>
        </p:nvSpPr>
        <p:spPr bwMode="auto">
          <a:xfrm>
            <a:off x="7524750" y="3600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43" name="Rectangle 143"/>
          <p:cNvSpPr>
            <a:spLocks noChangeArrowheads="1"/>
          </p:cNvSpPr>
          <p:nvPr/>
        </p:nvSpPr>
        <p:spPr bwMode="auto">
          <a:xfrm>
            <a:off x="7753350" y="3600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44" name="Rectangle 144"/>
          <p:cNvSpPr>
            <a:spLocks noChangeArrowheads="1"/>
          </p:cNvSpPr>
          <p:nvPr/>
        </p:nvSpPr>
        <p:spPr bwMode="auto">
          <a:xfrm>
            <a:off x="7981950" y="3600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45" name="Rectangle 145"/>
          <p:cNvSpPr>
            <a:spLocks noChangeArrowheads="1"/>
          </p:cNvSpPr>
          <p:nvPr/>
        </p:nvSpPr>
        <p:spPr bwMode="auto">
          <a:xfrm>
            <a:off x="8210550" y="3600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46" name="Rectangle 146"/>
          <p:cNvSpPr>
            <a:spLocks noChangeArrowheads="1"/>
          </p:cNvSpPr>
          <p:nvPr/>
        </p:nvSpPr>
        <p:spPr bwMode="auto">
          <a:xfrm>
            <a:off x="8439150" y="3600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47" name="Rectangle 147"/>
          <p:cNvSpPr>
            <a:spLocks noChangeArrowheads="1"/>
          </p:cNvSpPr>
          <p:nvPr/>
        </p:nvSpPr>
        <p:spPr bwMode="auto">
          <a:xfrm>
            <a:off x="8667750" y="3600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48" name="Rectangle 148"/>
          <p:cNvSpPr>
            <a:spLocks noChangeArrowheads="1"/>
          </p:cNvSpPr>
          <p:nvPr/>
        </p:nvSpPr>
        <p:spPr bwMode="auto">
          <a:xfrm>
            <a:off x="7524750" y="3829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49" name="Rectangle 149"/>
          <p:cNvSpPr>
            <a:spLocks noChangeArrowheads="1"/>
          </p:cNvSpPr>
          <p:nvPr/>
        </p:nvSpPr>
        <p:spPr bwMode="auto">
          <a:xfrm>
            <a:off x="7753350" y="3829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50" name="Rectangle 150"/>
          <p:cNvSpPr>
            <a:spLocks noChangeArrowheads="1"/>
          </p:cNvSpPr>
          <p:nvPr/>
        </p:nvSpPr>
        <p:spPr bwMode="auto">
          <a:xfrm>
            <a:off x="7981950" y="3829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51" name="Rectangle 151"/>
          <p:cNvSpPr>
            <a:spLocks noChangeArrowheads="1"/>
          </p:cNvSpPr>
          <p:nvPr/>
        </p:nvSpPr>
        <p:spPr bwMode="auto">
          <a:xfrm>
            <a:off x="8210550" y="3829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52" name="Rectangle 152"/>
          <p:cNvSpPr>
            <a:spLocks noChangeArrowheads="1"/>
          </p:cNvSpPr>
          <p:nvPr/>
        </p:nvSpPr>
        <p:spPr bwMode="auto">
          <a:xfrm>
            <a:off x="8439150" y="3829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53" name="Rectangle 153"/>
          <p:cNvSpPr>
            <a:spLocks noChangeArrowheads="1"/>
          </p:cNvSpPr>
          <p:nvPr/>
        </p:nvSpPr>
        <p:spPr bwMode="auto">
          <a:xfrm>
            <a:off x="8667750" y="3829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54" name="Rectangle 154"/>
          <p:cNvSpPr>
            <a:spLocks noChangeArrowheads="1"/>
          </p:cNvSpPr>
          <p:nvPr/>
        </p:nvSpPr>
        <p:spPr bwMode="auto">
          <a:xfrm>
            <a:off x="8896350" y="2228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55" name="Rectangle 155"/>
          <p:cNvSpPr>
            <a:spLocks noChangeArrowheads="1"/>
          </p:cNvSpPr>
          <p:nvPr/>
        </p:nvSpPr>
        <p:spPr bwMode="auto">
          <a:xfrm>
            <a:off x="9124950" y="2228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56" name="Rectangle 156"/>
          <p:cNvSpPr>
            <a:spLocks noChangeArrowheads="1"/>
          </p:cNvSpPr>
          <p:nvPr/>
        </p:nvSpPr>
        <p:spPr bwMode="auto">
          <a:xfrm>
            <a:off x="8896350" y="2457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57" name="Rectangle 157"/>
          <p:cNvSpPr>
            <a:spLocks noChangeArrowheads="1"/>
          </p:cNvSpPr>
          <p:nvPr/>
        </p:nvSpPr>
        <p:spPr bwMode="auto">
          <a:xfrm>
            <a:off x="9124950" y="2457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58" name="Rectangle 158"/>
          <p:cNvSpPr>
            <a:spLocks noChangeArrowheads="1"/>
          </p:cNvSpPr>
          <p:nvPr/>
        </p:nvSpPr>
        <p:spPr bwMode="auto">
          <a:xfrm>
            <a:off x="8896350" y="2686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59" name="Rectangle 159"/>
          <p:cNvSpPr>
            <a:spLocks noChangeArrowheads="1"/>
          </p:cNvSpPr>
          <p:nvPr/>
        </p:nvSpPr>
        <p:spPr bwMode="auto">
          <a:xfrm>
            <a:off x="9124950" y="2686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60" name="Rectangle 160"/>
          <p:cNvSpPr>
            <a:spLocks noChangeArrowheads="1"/>
          </p:cNvSpPr>
          <p:nvPr/>
        </p:nvSpPr>
        <p:spPr bwMode="auto">
          <a:xfrm>
            <a:off x="8896350" y="29146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61" name="Rectangle 161"/>
          <p:cNvSpPr>
            <a:spLocks noChangeArrowheads="1"/>
          </p:cNvSpPr>
          <p:nvPr/>
        </p:nvSpPr>
        <p:spPr bwMode="auto">
          <a:xfrm>
            <a:off x="9124950" y="29146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62" name="Rectangle 162"/>
          <p:cNvSpPr>
            <a:spLocks noChangeArrowheads="1"/>
          </p:cNvSpPr>
          <p:nvPr/>
        </p:nvSpPr>
        <p:spPr bwMode="auto">
          <a:xfrm>
            <a:off x="8896350" y="31432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63" name="Rectangle 163"/>
          <p:cNvSpPr>
            <a:spLocks noChangeArrowheads="1"/>
          </p:cNvSpPr>
          <p:nvPr/>
        </p:nvSpPr>
        <p:spPr bwMode="auto">
          <a:xfrm>
            <a:off x="9124950" y="31432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64" name="Rectangle 164"/>
          <p:cNvSpPr>
            <a:spLocks noChangeArrowheads="1"/>
          </p:cNvSpPr>
          <p:nvPr/>
        </p:nvSpPr>
        <p:spPr bwMode="auto">
          <a:xfrm>
            <a:off x="8896350" y="3371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65" name="Rectangle 165"/>
          <p:cNvSpPr>
            <a:spLocks noChangeArrowheads="1"/>
          </p:cNvSpPr>
          <p:nvPr/>
        </p:nvSpPr>
        <p:spPr bwMode="auto">
          <a:xfrm>
            <a:off x="9124950" y="33718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66" name="Rectangle 166"/>
          <p:cNvSpPr>
            <a:spLocks noChangeArrowheads="1"/>
          </p:cNvSpPr>
          <p:nvPr/>
        </p:nvSpPr>
        <p:spPr bwMode="auto">
          <a:xfrm>
            <a:off x="8896350" y="3600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67" name="Rectangle 167"/>
          <p:cNvSpPr>
            <a:spLocks noChangeArrowheads="1"/>
          </p:cNvSpPr>
          <p:nvPr/>
        </p:nvSpPr>
        <p:spPr bwMode="auto">
          <a:xfrm>
            <a:off x="9124950" y="36004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68" name="Rectangle 168"/>
          <p:cNvSpPr>
            <a:spLocks noChangeArrowheads="1"/>
          </p:cNvSpPr>
          <p:nvPr/>
        </p:nvSpPr>
        <p:spPr bwMode="auto">
          <a:xfrm>
            <a:off x="8896350" y="3829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69" name="Rectangle 169"/>
          <p:cNvSpPr>
            <a:spLocks noChangeArrowheads="1"/>
          </p:cNvSpPr>
          <p:nvPr/>
        </p:nvSpPr>
        <p:spPr bwMode="auto">
          <a:xfrm>
            <a:off x="9124950" y="3829050"/>
            <a:ext cx="228600" cy="228600"/>
          </a:xfrm>
          <a:prstGeom prst="rect">
            <a:avLst/>
          </a:prstGeom>
          <a:solidFill>
            <a:srgbClr val="CC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70" name="Oval 170"/>
          <p:cNvSpPr>
            <a:spLocks noChangeArrowheads="1"/>
          </p:cNvSpPr>
          <p:nvPr/>
        </p:nvSpPr>
        <p:spPr bwMode="auto">
          <a:xfrm>
            <a:off x="7981950" y="2343150"/>
            <a:ext cx="114300" cy="114300"/>
          </a:xfrm>
          <a:prstGeom prst="ellipse">
            <a:avLst/>
          </a:prstGeom>
          <a:solidFill>
            <a:srgbClr val="FF0000"/>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71" name="Oval 171"/>
          <p:cNvSpPr>
            <a:spLocks noChangeArrowheads="1"/>
          </p:cNvSpPr>
          <p:nvPr/>
        </p:nvSpPr>
        <p:spPr bwMode="auto">
          <a:xfrm>
            <a:off x="7810500" y="2971800"/>
            <a:ext cx="114300" cy="114300"/>
          </a:xfrm>
          <a:prstGeom prst="ellipse">
            <a:avLst/>
          </a:prstGeom>
          <a:solidFill>
            <a:srgbClr val="FF0000"/>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72" name="Oval 172"/>
          <p:cNvSpPr>
            <a:spLocks noChangeArrowheads="1"/>
          </p:cNvSpPr>
          <p:nvPr/>
        </p:nvSpPr>
        <p:spPr bwMode="auto">
          <a:xfrm>
            <a:off x="8210550" y="3543300"/>
            <a:ext cx="114300" cy="114300"/>
          </a:xfrm>
          <a:prstGeom prst="ellipse">
            <a:avLst/>
          </a:prstGeom>
          <a:solidFill>
            <a:srgbClr val="FF0000"/>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73" name="Oval 173"/>
          <p:cNvSpPr>
            <a:spLocks noChangeArrowheads="1"/>
          </p:cNvSpPr>
          <p:nvPr/>
        </p:nvSpPr>
        <p:spPr bwMode="auto">
          <a:xfrm>
            <a:off x="8839200" y="3200400"/>
            <a:ext cx="114300" cy="114300"/>
          </a:xfrm>
          <a:prstGeom prst="ellipse">
            <a:avLst/>
          </a:prstGeom>
          <a:solidFill>
            <a:srgbClr val="FF0000"/>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74" name="Oval 174"/>
          <p:cNvSpPr>
            <a:spLocks noChangeArrowheads="1"/>
          </p:cNvSpPr>
          <p:nvPr/>
        </p:nvSpPr>
        <p:spPr bwMode="auto">
          <a:xfrm>
            <a:off x="8496300" y="3086100"/>
            <a:ext cx="114300" cy="114300"/>
          </a:xfrm>
          <a:prstGeom prst="ellipse">
            <a:avLst/>
          </a:prstGeom>
          <a:solidFill>
            <a:srgbClr val="FF0000"/>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75" name="AutoShape 175"/>
          <p:cNvSpPr>
            <a:spLocks noChangeArrowheads="1"/>
          </p:cNvSpPr>
          <p:nvPr/>
        </p:nvSpPr>
        <p:spPr bwMode="auto">
          <a:xfrm>
            <a:off x="4610100" y="3086100"/>
            <a:ext cx="457200" cy="228600"/>
          </a:xfrm>
          <a:prstGeom prst="rightArrow">
            <a:avLst>
              <a:gd name="adj1" fmla="val 50000"/>
              <a:gd name="adj2" fmla="val 50000"/>
            </a:avLst>
          </a:prstGeom>
          <a:solidFill>
            <a:srgbClr val="FFFF99"/>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76" name="AutoShape 176"/>
          <p:cNvSpPr>
            <a:spLocks noChangeArrowheads="1"/>
          </p:cNvSpPr>
          <p:nvPr/>
        </p:nvSpPr>
        <p:spPr bwMode="auto">
          <a:xfrm>
            <a:off x="7010400" y="3086100"/>
            <a:ext cx="457200" cy="228600"/>
          </a:xfrm>
          <a:prstGeom prst="rightArrow">
            <a:avLst>
              <a:gd name="adj1" fmla="val 50000"/>
              <a:gd name="adj2" fmla="val 50000"/>
            </a:avLst>
          </a:prstGeom>
          <a:solidFill>
            <a:srgbClr val="FFFF99"/>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777" name="Text Box 177"/>
          <p:cNvSpPr txBox="1">
            <a:spLocks noChangeArrowheads="1"/>
          </p:cNvSpPr>
          <p:nvPr/>
        </p:nvSpPr>
        <p:spPr bwMode="auto">
          <a:xfrm>
            <a:off x="5124450" y="4274345"/>
            <a:ext cx="18859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350">
                <a:latin typeface="Arial" charset="0"/>
              </a:rPr>
              <a:t>Spatial reference</a:t>
            </a:r>
          </a:p>
          <a:p>
            <a:pPr algn="ctr" eaLnBrk="0" hangingPunct="0"/>
            <a:r>
              <a:rPr lang="en-US" sz="1350">
                <a:latin typeface="Arial" charset="0"/>
              </a:rPr>
              <a:t>(coordinate system)</a:t>
            </a:r>
          </a:p>
        </p:txBody>
      </p:sp>
      <p:sp>
        <p:nvSpPr>
          <p:cNvPr id="153778" name="Text Box 178"/>
          <p:cNvSpPr txBox="1">
            <a:spLocks noChangeArrowheads="1"/>
          </p:cNvSpPr>
          <p:nvPr/>
        </p:nvSpPr>
        <p:spPr bwMode="auto">
          <a:xfrm>
            <a:off x="7353300" y="4171952"/>
            <a:ext cx="188595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350" dirty="0">
                <a:latin typeface="Arial" charset="0"/>
              </a:rPr>
              <a:t>New data layer with a point for each input (</a:t>
            </a:r>
            <a:r>
              <a:rPr lang="en-US" sz="1350" dirty="0" err="1">
                <a:latin typeface="Arial" charset="0"/>
              </a:rPr>
              <a:t>x,y</a:t>
            </a:r>
            <a:r>
              <a:rPr lang="en-US" sz="1350" dirty="0">
                <a:latin typeface="Arial" charset="0"/>
              </a:rPr>
              <a:t>) value</a:t>
            </a:r>
          </a:p>
        </p:txBody>
      </p:sp>
      <p:sp>
        <p:nvSpPr>
          <p:cNvPr id="153779" name="Text Box 179"/>
          <p:cNvSpPr txBox="1">
            <a:spLocks noChangeArrowheads="1"/>
          </p:cNvSpPr>
          <p:nvPr/>
        </p:nvSpPr>
        <p:spPr bwMode="auto">
          <a:xfrm>
            <a:off x="4552950" y="5257802"/>
            <a:ext cx="31432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500" dirty="0">
                <a:latin typeface="Arial" charset="0"/>
              </a:rPr>
              <a:t>This is how we map GPS data!</a:t>
            </a:r>
          </a:p>
        </p:txBody>
      </p:sp>
    </p:spTree>
    <p:extLst>
      <p:ext uri="{BB962C8B-B14F-4D97-AF65-F5344CB8AC3E}">
        <p14:creationId xmlns:p14="http://schemas.microsoft.com/office/powerpoint/2010/main" val="69386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Converting Addresses</a:t>
            </a:r>
            <a:endParaRPr lang="en-US" dirty="0"/>
          </a:p>
        </p:txBody>
      </p:sp>
      <p:pic>
        <p:nvPicPr>
          <p:cNvPr id="156675"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09061" y="1937878"/>
            <a:ext cx="7773367" cy="4764174"/>
          </a:xfrm>
          <a:noFill/>
          <a:ln/>
        </p:spPr>
      </p:pic>
    </p:spTree>
    <p:extLst>
      <p:ext uri="{BB962C8B-B14F-4D97-AF65-F5344CB8AC3E}">
        <p14:creationId xmlns:p14="http://schemas.microsoft.com/office/powerpoint/2010/main" val="15863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Converting ZIP Codes</a:t>
            </a:r>
          </a:p>
        </p:txBody>
      </p:sp>
      <p:pic>
        <p:nvPicPr>
          <p:cNvPr id="1556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144490" y="1949192"/>
            <a:ext cx="7001521" cy="4702256"/>
          </a:xfrm>
        </p:spPr>
      </p:pic>
    </p:spTree>
    <p:extLst>
      <p:ext uri="{BB962C8B-B14F-4D97-AF65-F5344CB8AC3E}">
        <p14:creationId xmlns:p14="http://schemas.microsoft.com/office/powerpoint/2010/main" val="323693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ADDRESS ELEMENTS</a:t>
            </a:r>
          </a:p>
        </p:txBody>
      </p:sp>
      <p:sp>
        <p:nvSpPr>
          <p:cNvPr id="10" name="Content Placeholder 9"/>
          <p:cNvSpPr>
            <a:spLocks noGrp="1"/>
          </p:cNvSpPr>
          <p:nvPr>
            <p:ph idx="1"/>
          </p:nvPr>
        </p:nvSpPr>
        <p:spPr/>
        <p:txBody>
          <a:bodyPr>
            <a:normAutofit lnSpcReduction="10000"/>
          </a:bodyPr>
          <a:lstStyle/>
          <a:p>
            <a:r>
              <a:rPr lang="en-US" dirty="0"/>
              <a:t>Address (house or building) number </a:t>
            </a:r>
          </a:p>
          <a:p>
            <a:r>
              <a:rPr lang="en-US" dirty="0"/>
              <a:t>Prefix direction </a:t>
            </a:r>
          </a:p>
          <a:p>
            <a:r>
              <a:rPr lang="en-US" dirty="0"/>
              <a:t>Prefix type </a:t>
            </a:r>
          </a:p>
          <a:p>
            <a:r>
              <a:rPr lang="en-US" dirty="0"/>
              <a:t>Street name </a:t>
            </a:r>
          </a:p>
          <a:p>
            <a:r>
              <a:rPr lang="en-US" dirty="0"/>
              <a:t>Street type </a:t>
            </a:r>
          </a:p>
          <a:p>
            <a:r>
              <a:rPr lang="en-US" dirty="0"/>
              <a:t>Suffix direction </a:t>
            </a:r>
          </a:p>
          <a:p>
            <a:r>
              <a:rPr lang="en-US" dirty="0"/>
              <a:t>Zone </a:t>
            </a:r>
          </a:p>
          <a:p>
            <a:r>
              <a:rPr lang="en-US" dirty="0"/>
              <a:t>Postal Code</a:t>
            </a:r>
          </a:p>
          <a:p>
            <a:r>
              <a:rPr lang="en-US" dirty="0"/>
              <a:t>…</a:t>
            </a:r>
          </a:p>
          <a:p>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5175410" y="3351568"/>
            <a:ext cx="6057593" cy="1110757"/>
          </a:xfrm>
          <a:prstGeom prst="rect">
            <a:avLst/>
          </a:prstGeom>
        </p:spPr>
      </p:pic>
    </p:spTree>
    <p:extLst>
      <p:ext uri="{BB962C8B-B14F-4D97-AF65-F5344CB8AC3E}">
        <p14:creationId xmlns:p14="http://schemas.microsoft.com/office/powerpoint/2010/main" val="176215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ADDRESS FORMATS</a:t>
            </a:r>
          </a:p>
        </p:txBody>
      </p:sp>
      <p:grpSp>
        <p:nvGrpSpPr>
          <p:cNvPr id="3" name="Group 2"/>
          <p:cNvGrpSpPr/>
          <p:nvPr/>
        </p:nvGrpSpPr>
        <p:grpSpPr>
          <a:xfrm>
            <a:off x="1371408" y="2076851"/>
            <a:ext cx="5882363" cy="1519238"/>
            <a:chOff x="1371408" y="2076851"/>
            <a:chExt cx="5882363" cy="1519238"/>
          </a:xfrm>
        </p:grpSpPr>
        <p:pic>
          <p:nvPicPr>
            <p:cNvPr id="162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408" y="2086564"/>
              <a:ext cx="3667125" cy="96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6371" y="2076851"/>
              <a:ext cx="2057400"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1429064" y="4107838"/>
            <a:ext cx="5825213" cy="1907381"/>
            <a:chOff x="1389267" y="3963947"/>
            <a:chExt cx="5825213" cy="1907381"/>
          </a:xfrm>
        </p:grpSpPr>
        <p:pic>
          <p:nvPicPr>
            <p:cNvPr id="1628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9267" y="3963947"/>
              <a:ext cx="3649266" cy="96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6371" y="3963947"/>
              <a:ext cx="2018109" cy="190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8534318" y="3047399"/>
            <a:ext cx="2987709" cy="2650435"/>
            <a:chOff x="8534318" y="3047399"/>
            <a:chExt cx="2987709" cy="2650435"/>
          </a:xfrm>
        </p:grpSpPr>
        <p:pic>
          <p:nvPicPr>
            <p:cNvPr id="7" name="Picture 6"/>
            <p:cNvPicPr>
              <a:picLocks noChangeAspect="1"/>
            </p:cNvPicPr>
            <p:nvPr/>
          </p:nvPicPr>
          <p:blipFill>
            <a:blip r:embed="rId7"/>
            <a:stretch>
              <a:fillRect/>
            </a:stretch>
          </p:blipFill>
          <p:spPr>
            <a:xfrm>
              <a:off x="8534318" y="3047399"/>
              <a:ext cx="2987709" cy="622920"/>
            </a:xfrm>
            <a:prstGeom prst="rect">
              <a:avLst/>
            </a:prstGeom>
          </p:spPr>
        </p:pic>
        <p:pic>
          <p:nvPicPr>
            <p:cNvPr id="2" name="Picture 1"/>
            <p:cNvPicPr>
              <a:picLocks noChangeAspect="1"/>
            </p:cNvPicPr>
            <p:nvPr/>
          </p:nvPicPr>
          <p:blipFill>
            <a:blip r:embed="rId8"/>
            <a:stretch>
              <a:fillRect/>
            </a:stretch>
          </p:blipFill>
          <p:spPr>
            <a:xfrm>
              <a:off x="8707573" y="3829187"/>
              <a:ext cx="2641197" cy="1868647"/>
            </a:xfrm>
            <a:prstGeom prst="rect">
              <a:avLst/>
            </a:prstGeom>
          </p:spPr>
        </p:pic>
      </p:grpSp>
    </p:spTree>
    <p:extLst>
      <p:ext uri="{BB962C8B-B14F-4D97-AF65-F5344CB8AC3E}">
        <p14:creationId xmlns:p14="http://schemas.microsoft.com/office/powerpoint/2010/main" val="2297372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883</TotalTime>
  <Words>2257</Words>
  <Application>Microsoft Office PowerPoint</Application>
  <PresentationFormat>Widescreen</PresentationFormat>
  <Paragraphs>265</Paragraphs>
  <Slides>35</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Corbel</vt:lpstr>
      <vt:lpstr>Wingdings</vt:lpstr>
      <vt:lpstr>Banded</vt:lpstr>
      <vt:lpstr>Photo Editor Photo</vt:lpstr>
      <vt:lpstr>Geocoding</vt:lpstr>
      <vt:lpstr>Geocoding</vt:lpstr>
      <vt:lpstr>Types of Locations</vt:lpstr>
      <vt:lpstr>Components OF GEOCODING</vt:lpstr>
      <vt:lpstr>Converting (x,y) Locations</vt:lpstr>
      <vt:lpstr>Converting Addresses</vt:lpstr>
      <vt:lpstr>Converting ZIP Codes</vt:lpstr>
      <vt:lpstr>ADDRESS ELEMENTS</vt:lpstr>
      <vt:lpstr>ADDRESS FORMATS</vt:lpstr>
      <vt:lpstr>GECODING WORKFLOW</vt:lpstr>
      <vt:lpstr>Reference DATA</vt:lpstr>
      <vt:lpstr>Using Street Reference File</vt:lpstr>
      <vt:lpstr>ADDRESS LOCATOR</vt:lpstr>
      <vt:lpstr>CREATE ADDRESS LOCATOR</vt:lpstr>
      <vt:lpstr>ADDRESS LOCATOR Roles</vt:lpstr>
      <vt:lpstr>Point Address</vt:lpstr>
      <vt:lpstr>Street Address</vt:lpstr>
      <vt:lpstr>REFERENCE DATA – ROADS</vt:lpstr>
      <vt:lpstr>Address Interpolation</vt:lpstr>
      <vt:lpstr>Postal</vt:lpstr>
      <vt:lpstr>COMPOSITE ADDRESS LOCATORS</vt:lpstr>
      <vt:lpstr>Multirole Locators</vt:lpstr>
      <vt:lpstr>Geocoding in ArcGIS</vt:lpstr>
      <vt:lpstr>Geocoding Using the LOCATE Tool</vt:lpstr>
      <vt:lpstr>Geocode Address Tool</vt:lpstr>
      <vt:lpstr>OUTPUT DATA</vt:lpstr>
      <vt:lpstr>Address Locator PROPERTIES</vt:lpstr>
      <vt:lpstr>REMATCH PROCESS</vt:lpstr>
      <vt:lpstr>CUSTOM DATA SEARCH –  FEATURE LOCATOR</vt:lpstr>
      <vt:lpstr>Reverse Geocoding</vt:lpstr>
      <vt:lpstr>REVERSE GEOCODING</vt:lpstr>
      <vt:lpstr>GEOCODING PROBLEMS</vt:lpstr>
      <vt:lpstr>Problems – Continued</vt:lpstr>
      <vt:lpstr>Problems – Continued</vt:lpstr>
      <vt:lpstr>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Geocoding</dc:title>
  <dc:creator>Sandeep Talasila</dc:creator>
  <cp:lastModifiedBy>Sandeep Talasila</cp:lastModifiedBy>
  <cp:revision>101</cp:revision>
  <cp:lastPrinted>2020-11-04T22:12:52Z</cp:lastPrinted>
  <dcterms:created xsi:type="dcterms:W3CDTF">2019-10-30T20:20:46Z</dcterms:created>
  <dcterms:modified xsi:type="dcterms:W3CDTF">2025-03-18T23:17:13Z</dcterms:modified>
</cp:coreProperties>
</file>