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  <p:sldMasterId id="2147483848" r:id="rId2"/>
  </p:sldMasterIdLst>
  <p:notesMasterIdLst>
    <p:notesMasterId r:id="rId61"/>
  </p:notesMasterIdLst>
  <p:sldIdLst>
    <p:sldId id="256" r:id="rId3"/>
    <p:sldId id="307" r:id="rId4"/>
    <p:sldId id="290" r:id="rId5"/>
    <p:sldId id="294" r:id="rId6"/>
    <p:sldId id="315" r:id="rId7"/>
    <p:sldId id="292" r:id="rId8"/>
    <p:sldId id="263" r:id="rId9"/>
    <p:sldId id="267" r:id="rId10"/>
    <p:sldId id="268" r:id="rId11"/>
    <p:sldId id="269" r:id="rId12"/>
    <p:sldId id="330" r:id="rId13"/>
    <p:sldId id="260" r:id="rId14"/>
    <p:sldId id="331" r:id="rId15"/>
    <p:sldId id="264" r:id="rId16"/>
    <p:sldId id="265" r:id="rId17"/>
    <p:sldId id="266" r:id="rId18"/>
    <p:sldId id="316" r:id="rId19"/>
    <p:sldId id="285" r:id="rId20"/>
    <p:sldId id="286" r:id="rId21"/>
    <p:sldId id="333" r:id="rId22"/>
    <p:sldId id="283" r:id="rId23"/>
    <p:sldId id="334" r:id="rId24"/>
    <p:sldId id="284" r:id="rId25"/>
    <p:sldId id="335" r:id="rId26"/>
    <p:sldId id="336" r:id="rId27"/>
    <p:sldId id="337" r:id="rId28"/>
    <p:sldId id="338" r:id="rId29"/>
    <p:sldId id="340" r:id="rId30"/>
    <p:sldId id="339" r:id="rId31"/>
    <p:sldId id="341" r:id="rId32"/>
    <p:sldId id="342" r:id="rId33"/>
    <p:sldId id="343" r:id="rId34"/>
    <p:sldId id="293" r:id="rId35"/>
    <p:sldId id="318" r:id="rId36"/>
    <p:sldId id="317" r:id="rId37"/>
    <p:sldId id="344" r:id="rId38"/>
    <p:sldId id="319" r:id="rId39"/>
    <p:sldId id="309" r:id="rId40"/>
    <p:sldId id="295" r:id="rId41"/>
    <p:sldId id="296" r:id="rId42"/>
    <p:sldId id="297" r:id="rId43"/>
    <p:sldId id="345" r:id="rId44"/>
    <p:sldId id="298" r:id="rId45"/>
    <p:sldId id="299" r:id="rId46"/>
    <p:sldId id="300" r:id="rId47"/>
    <p:sldId id="302" r:id="rId48"/>
    <p:sldId id="346" r:id="rId49"/>
    <p:sldId id="304" r:id="rId50"/>
    <p:sldId id="306" r:id="rId51"/>
    <p:sldId id="305" r:id="rId52"/>
    <p:sldId id="321" r:id="rId53"/>
    <p:sldId id="322" r:id="rId54"/>
    <p:sldId id="323" r:id="rId55"/>
    <p:sldId id="324" r:id="rId56"/>
    <p:sldId id="325" r:id="rId57"/>
    <p:sldId id="327" r:id="rId58"/>
    <p:sldId id="308" r:id="rId59"/>
    <p:sldId id="277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9" autoAdjust="0"/>
    <p:restoredTop sz="83703" autoAdjust="0"/>
  </p:normalViewPr>
  <p:slideViewPr>
    <p:cSldViewPr snapToGrid="0" showGuides="1">
      <p:cViewPr varScale="1">
        <p:scale>
          <a:sx n="76" d="100"/>
          <a:sy n="76" d="100"/>
        </p:scale>
        <p:origin x="408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890326-70B0-4A19-9E16-6BBC51FAAE9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2DA909D-EFE2-46E5-BC9E-5553290CD807}">
      <dgm:prSet phldrT="[Text]" custT="1"/>
      <dgm:spPr/>
      <dgm:t>
        <a:bodyPr/>
        <a:lstStyle/>
        <a:p>
          <a:r>
            <a:rPr lang="en-US" sz="2000" dirty="0"/>
            <a:t>Collection</a:t>
          </a:r>
        </a:p>
      </dgm:t>
    </dgm:pt>
    <dgm:pt modelId="{286C0479-AF93-4306-8BC2-ADAABBC8608F}" type="parTrans" cxnId="{B21E61CA-C233-48F3-8617-8DA0F85F6C98}">
      <dgm:prSet/>
      <dgm:spPr/>
      <dgm:t>
        <a:bodyPr/>
        <a:lstStyle/>
        <a:p>
          <a:endParaRPr lang="en-US" sz="3600"/>
        </a:p>
      </dgm:t>
    </dgm:pt>
    <dgm:pt modelId="{C878CE7B-8107-40B4-9463-3294560C96D4}" type="sibTrans" cxnId="{B21E61CA-C233-48F3-8617-8DA0F85F6C98}">
      <dgm:prSet custT="1"/>
      <dgm:spPr/>
      <dgm:t>
        <a:bodyPr/>
        <a:lstStyle/>
        <a:p>
          <a:endParaRPr lang="en-US" sz="1400"/>
        </a:p>
      </dgm:t>
    </dgm:pt>
    <dgm:pt modelId="{AE41CFC4-00C7-4837-996E-89735B7D776A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Conversion</a:t>
          </a:r>
        </a:p>
      </dgm:t>
    </dgm:pt>
    <dgm:pt modelId="{E6247397-F263-4208-BB18-F40937AAD970}" type="parTrans" cxnId="{22F4146B-19AC-4BBD-A29C-446263D67E18}">
      <dgm:prSet/>
      <dgm:spPr/>
      <dgm:t>
        <a:bodyPr/>
        <a:lstStyle/>
        <a:p>
          <a:endParaRPr lang="en-US" sz="3600"/>
        </a:p>
      </dgm:t>
    </dgm:pt>
    <dgm:pt modelId="{7FB54CF9-7DBB-46D4-8FD9-E144D239AFFB}" type="sibTrans" cxnId="{22F4146B-19AC-4BBD-A29C-446263D67E18}">
      <dgm:prSet custT="1"/>
      <dgm:spPr/>
      <dgm:t>
        <a:bodyPr/>
        <a:lstStyle/>
        <a:p>
          <a:endParaRPr lang="en-US" sz="1400"/>
        </a:p>
      </dgm:t>
    </dgm:pt>
    <dgm:pt modelId="{6E1FC926-DF8C-460B-B8BD-BA3BD1C1234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dirty="0"/>
            <a:t>Processing/</a:t>
          </a:r>
          <a:br>
            <a:rPr lang="en-US" sz="2000" dirty="0"/>
          </a:br>
          <a:r>
            <a:rPr lang="en-US" sz="2000" dirty="0"/>
            <a:t>Assessment</a:t>
          </a:r>
        </a:p>
      </dgm:t>
    </dgm:pt>
    <dgm:pt modelId="{B62EECA2-6A55-4A91-9CA5-7F79E78A22B7}" type="parTrans" cxnId="{D98AACEB-1C44-472D-B4C6-7F10E4FC5754}">
      <dgm:prSet/>
      <dgm:spPr/>
      <dgm:t>
        <a:bodyPr/>
        <a:lstStyle/>
        <a:p>
          <a:endParaRPr lang="en-US" sz="3600"/>
        </a:p>
      </dgm:t>
    </dgm:pt>
    <dgm:pt modelId="{0B8F27A6-1607-4F72-8374-23EFC0E283DC}" type="sibTrans" cxnId="{D98AACEB-1C44-472D-B4C6-7F10E4FC5754}">
      <dgm:prSet custT="1"/>
      <dgm:spPr/>
      <dgm:t>
        <a:bodyPr/>
        <a:lstStyle/>
        <a:p>
          <a:endParaRPr lang="en-US" sz="1400"/>
        </a:p>
      </dgm:t>
    </dgm:pt>
    <dgm:pt modelId="{B794B00F-EAFE-4EE4-89B3-CE615EF98089}">
      <dgm:prSet phldrT="[Text]" custT="1"/>
      <dgm:spPr>
        <a:solidFill>
          <a:schemeClr val="tx1">
            <a:lumMod val="65000"/>
          </a:schemeClr>
        </a:solidFill>
      </dgm:spPr>
      <dgm:t>
        <a:bodyPr/>
        <a:lstStyle/>
        <a:p>
          <a:r>
            <a:rPr lang="en-US" sz="2000" dirty="0"/>
            <a:t>Reporting</a:t>
          </a:r>
        </a:p>
      </dgm:t>
    </dgm:pt>
    <dgm:pt modelId="{24C27147-C980-481D-9A61-D81FC5A2FB0E}" type="parTrans" cxnId="{89CBF643-FC6E-4CD7-83FB-09A60233DDF1}">
      <dgm:prSet/>
      <dgm:spPr/>
      <dgm:t>
        <a:bodyPr/>
        <a:lstStyle/>
        <a:p>
          <a:endParaRPr lang="en-US" sz="3600"/>
        </a:p>
      </dgm:t>
    </dgm:pt>
    <dgm:pt modelId="{94EE6DD1-504A-41C0-A5A8-133370F09F20}" type="sibTrans" cxnId="{89CBF643-FC6E-4CD7-83FB-09A60233DDF1}">
      <dgm:prSet custT="1"/>
      <dgm:spPr/>
      <dgm:t>
        <a:bodyPr/>
        <a:lstStyle/>
        <a:p>
          <a:endParaRPr lang="en-US" sz="1400"/>
        </a:p>
      </dgm:t>
    </dgm:pt>
    <dgm:pt modelId="{7AF8E059-F455-483F-B052-0A9C9B8DE8A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000" dirty="0"/>
            <a:t>Aggregating &amp; Delivery</a:t>
          </a:r>
        </a:p>
      </dgm:t>
    </dgm:pt>
    <dgm:pt modelId="{868B0A82-E732-4755-9341-D108AA8AC1C3}" type="parTrans" cxnId="{AF3FFACC-79B7-40AB-9AEE-97F63D3E4E18}">
      <dgm:prSet/>
      <dgm:spPr/>
      <dgm:t>
        <a:bodyPr/>
        <a:lstStyle/>
        <a:p>
          <a:endParaRPr lang="en-US" sz="3600"/>
        </a:p>
      </dgm:t>
    </dgm:pt>
    <dgm:pt modelId="{FDD5BE03-7518-4961-86C9-2079238129C0}" type="sibTrans" cxnId="{AF3FFACC-79B7-40AB-9AEE-97F63D3E4E18}">
      <dgm:prSet/>
      <dgm:spPr/>
      <dgm:t>
        <a:bodyPr/>
        <a:lstStyle/>
        <a:p>
          <a:endParaRPr lang="en-US" sz="3600"/>
        </a:p>
      </dgm:t>
    </dgm:pt>
    <dgm:pt modelId="{9A215A33-BCD8-4380-B528-8A80446D3935}" type="pres">
      <dgm:prSet presAssocID="{4D890326-70B0-4A19-9E16-6BBC51FAAE96}" presName="Name0" presStyleCnt="0">
        <dgm:presLayoutVars>
          <dgm:dir/>
          <dgm:resizeHandles val="exact"/>
        </dgm:presLayoutVars>
      </dgm:prSet>
      <dgm:spPr/>
    </dgm:pt>
    <dgm:pt modelId="{D1EDC839-F43D-4428-A4A8-AFDCF118A855}" type="pres">
      <dgm:prSet presAssocID="{82DA909D-EFE2-46E5-BC9E-5553290CD80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3CEBA-7208-4F7B-B53A-B85AE6FDE8AB}" type="pres">
      <dgm:prSet presAssocID="{C878CE7B-8107-40B4-9463-3294560C96D4}" presName="sibTrans" presStyleLbl="sibTrans2D1" presStyleIdx="0" presStyleCnt="4"/>
      <dgm:spPr/>
      <dgm:t>
        <a:bodyPr/>
        <a:lstStyle/>
        <a:p>
          <a:endParaRPr lang="en-US"/>
        </a:p>
      </dgm:t>
    </dgm:pt>
    <dgm:pt modelId="{F83F4AEF-747E-4D47-8759-4B78B45BB751}" type="pres">
      <dgm:prSet presAssocID="{C878CE7B-8107-40B4-9463-3294560C96D4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4E078AE-ED39-4310-A607-D674637A516D}" type="pres">
      <dgm:prSet presAssocID="{AE41CFC4-00C7-4837-996E-89735B7D776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3F43-DAA4-4DDB-B459-7B743576F943}" type="pres">
      <dgm:prSet presAssocID="{7FB54CF9-7DBB-46D4-8FD9-E144D239AFF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16242DD9-0FD5-466B-96A3-A9BEE7CC6F61}" type="pres">
      <dgm:prSet presAssocID="{7FB54CF9-7DBB-46D4-8FD9-E144D239AFF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5C069264-079E-46EA-BE28-E0ADC23C16B7}" type="pres">
      <dgm:prSet presAssocID="{6E1FC926-DF8C-460B-B8BD-BA3BD1C1234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E20DB-BA9F-41DF-AF8B-2DCA0EE91E99}" type="pres">
      <dgm:prSet presAssocID="{0B8F27A6-1607-4F72-8374-23EFC0E283DC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C1EB397-D91D-487D-98D1-03AC395F3151}" type="pres">
      <dgm:prSet presAssocID="{0B8F27A6-1607-4F72-8374-23EFC0E283DC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C91558A-2EB5-4C7E-9C76-3BE46316EE9A}" type="pres">
      <dgm:prSet presAssocID="{B794B00F-EAFE-4EE4-89B3-CE615EF9808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FEB0B1-8DDF-4BFE-9395-A0DFD8E4BB3A}" type="pres">
      <dgm:prSet presAssocID="{94EE6DD1-504A-41C0-A5A8-133370F09F20}" presName="sibTrans" presStyleLbl="sibTrans2D1" presStyleIdx="3" presStyleCnt="4"/>
      <dgm:spPr/>
      <dgm:t>
        <a:bodyPr/>
        <a:lstStyle/>
        <a:p>
          <a:endParaRPr lang="en-US"/>
        </a:p>
      </dgm:t>
    </dgm:pt>
    <dgm:pt modelId="{8E97BD1E-0A4F-4482-AF4A-2BFF0F09D629}" type="pres">
      <dgm:prSet presAssocID="{94EE6DD1-504A-41C0-A5A8-133370F09F20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D717E80-DB89-4108-9949-EE1BCC946256}" type="pres">
      <dgm:prSet presAssocID="{7AF8E059-F455-483F-B052-0A9C9B8DE8A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626273-EA5A-4D5B-BBFE-9CA3350792C8}" type="presOf" srcId="{7FB54CF9-7DBB-46D4-8FD9-E144D239AFFB}" destId="{16242DD9-0FD5-466B-96A3-A9BEE7CC6F61}" srcOrd="1" destOrd="0" presId="urn:microsoft.com/office/officeart/2005/8/layout/process1"/>
    <dgm:cxn modelId="{89CBF643-FC6E-4CD7-83FB-09A60233DDF1}" srcId="{4D890326-70B0-4A19-9E16-6BBC51FAAE96}" destId="{B794B00F-EAFE-4EE4-89B3-CE615EF98089}" srcOrd="3" destOrd="0" parTransId="{24C27147-C980-481D-9A61-D81FC5A2FB0E}" sibTransId="{94EE6DD1-504A-41C0-A5A8-133370F09F20}"/>
    <dgm:cxn modelId="{D98AACEB-1C44-472D-B4C6-7F10E4FC5754}" srcId="{4D890326-70B0-4A19-9E16-6BBC51FAAE96}" destId="{6E1FC926-DF8C-460B-B8BD-BA3BD1C12349}" srcOrd="2" destOrd="0" parTransId="{B62EECA2-6A55-4A91-9CA5-7F79E78A22B7}" sibTransId="{0B8F27A6-1607-4F72-8374-23EFC0E283DC}"/>
    <dgm:cxn modelId="{D03E1CE7-A2A9-4CE2-84A3-25F6DDE77BD0}" type="presOf" srcId="{94EE6DD1-504A-41C0-A5A8-133370F09F20}" destId="{FBFEB0B1-8DDF-4BFE-9395-A0DFD8E4BB3A}" srcOrd="0" destOrd="0" presId="urn:microsoft.com/office/officeart/2005/8/layout/process1"/>
    <dgm:cxn modelId="{DEED5C80-14AF-407C-9955-75AE5EEF0C75}" type="presOf" srcId="{7FB54CF9-7DBB-46D4-8FD9-E144D239AFFB}" destId="{BEE33F43-DAA4-4DDB-B459-7B743576F943}" srcOrd="0" destOrd="0" presId="urn:microsoft.com/office/officeart/2005/8/layout/process1"/>
    <dgm:cxn modelId="{ACCE74A7-C348-4D22-99BF-DC66E468D812}" type="presOf" srcId="{6E1FC926-DF8C-460B-B8BD-BA3BD1C12349}" destId="{5C069264-079E-46EA-BE28-E0ADC23C16B7}" srcOrd="0" destOrd="0" presId="urn:microsoft.com/office/officeart/2005/8/layout/process1"/>
    <dgm:cxn modelId="{71DCBA0C-CEE5-459C-9AE6-122B7123D050}" type="presOf" srcId="{4D890326-70B0-4A19-9E16-6BBC51FAAE96}" destId="{9A215A33-BCD8-4380-B528-8A80446D3935}" srcOrd="0" destOrd="0" presId="urn:microsoft.com/office/officeart/2005/8/layout/process1"/>
    <dgm:cxn modelId="{AF3FFACC-79B7-40AB-9AEE-97F63D3E4E18}" srcId="{4D890326-70B0-4A19-9E16-6BBC51FAAE96}" destId="{7AF8E059-F455-483F-B052-0A9C9B8DE8A5}" srcOrd="4" destOrd="0" parTransId="{868B0A82-E732-4755-9341-D108AA8AC1C3}" sibTransId="{FDD5BE03-7518-4961-86C9-2079238129C0}"/>
    <dgm:cxn modelId="{24B1672A-43A7-49DC-8EB7-9BFAF08CBBDF}" type="presOf" srcId="{AE41CFC4-00C7-4837-996E-89735B7D776A}" destId="{64E078AE-ED39-4310-A607-D674637A516D}" srcOrd="0" destOrd="0" presId="urn:microsoft.com/office/officeart/2005/8/layout/process1"/>
    <dgm:cxn modelId="{D9C1FCAC-8878-488E-9B1E-90F6FD8139C8}" type="presOf" srcId="{0B8F27A6-1607-4F72-8374-23EFC0E283DC}" destId="{2C1EB397-D91D-487D-98D1-03AC395F3151}" srcOrd="1" destOrd="0" presId="urn:microsoft.com/office/officeart/2005/8/layout/process1"/>
    <dgm:cxn modelId="{73357019-2677-4D04-B397-6DF5C0550C55}" type="presOf" srcId="{82DA909D-EFE2-46E5-BC9E-5553290CD807}" destId="{D1EDC839-F43D-4428-A4A8-AFDCF118A855}" srcOrd="0" destOrd="0" presId="urn:microsoft.com/office/officeart/2005/8/layout/process1"/>
    <dgm:cxn modelId="{85E22B69-1E11-4CFA-9A76-29D9D7766C0E}" type="presOf" srcId="{0B8F27A6-1607-4F72-8374-23EFC0E283DC}" destId="{14DE20DB-BA9F-41DF-AF8B-2DCA0EE91E99}" srcOrd="0" destOrd="0" presId="urn:microsoft.com/office/officeart/2005/8/layout/process1"/>
    <dgm:cxn modelId="{0684E653-51F0-422D-B50D-52EAD3D9EA38}" type="presOf" srcId="{B794B00F-EAFE-4EE4-89B3-CE615EF98089}" destId="{0C91558A-2EB5-4C7E-9C76-3BE46316EE9A}" srcOrd="0" destOrd="0" presId="urn:microsoft.com/office/officeart/2005/8/layout/process1"/>
    <dgm:cxn modelId="{F8232BFC-3382-4A80-A4FB-459F41D72868}" type="presOf" srcId="{7AF8E059-F455-483F-B052-0A9C9B8DE8A5}" destId="{CD717E80-DB89-4108-9949-EE1BCC946256}" srcOrd="0" destOrd="0" presId="urn:microsoft.com/office/officeart/2005/8/layout/process1"/>
    <dgm:cxn modelId="{B21E61CA-C233-48F3-8617-8DA0F85F6C98}" srcId="{4D890326-70B0-4A19-9E16-6BBC51FAAE96}" destId="{82DA909D-EFE2-46E5-BC9E-5553290CD807}" srcOrd="0" destOrd="0" parTransId="{286C0479-AF93-4306-8BC2-ADAABBC8608F}" sibTransId="{C878CE7B-8107-40B4-9463-3294560C96D4}"/>
    <dgm:cxn modelId="{22F4146B-19AC-4BBD-A29C-446263D67E18}" srcId="{4D890326-70B0-4A19-9E16-6BBC51FAAE96}" destId="{AE41CFC4-00C7-4837-996E-89735B7D776A}" srcOrd="1" destOrd="0" parTransId="{E6247397-F263-4208-BB18-F40937AAD970}" sibTransId="{7FB54CF9-7DBB-46D4-8FD9-E144D239AFFB}"/>
    <dgm:cxn modelId="{974CCFCD-E205-4B85-98F9-63BFBE197E6B}" type="presOf" srcId="{94EE6DD1-504A-41C0-A5A8-133370F09F20}" destId="{8E97BD1E-0A4F-4482-AF4A-2BFF0F09D629}" srcOrd="1" destOrd="0" presId="urn:microsoft.com/office/officeart/2005/8/layout/process1"/>
    <dgm:cxn modelId="{33DA1A59-7139-40AF-8A6B-3ABC0772A7D6}" type="presOf" srcId="{C878CE7B-8107-40B4-9463-3294560C96D4}" destId="{FDE3CEBA-7208-4F7B-B53A-B85AE6FDE8AB}" srcOrd="0" destOrd="0" presId="urn:microsoft.com/office/officeart/2005/8/layout/process1"/>
    <dgm:cxn modelId="{E65D5CA1-BC26-40D1-A962-45A068405F8D}" type="presOf" srcId="{C878CE7B-8107-40B4-9463-3294560C96D4}" destId="{F83F4AEF-747E-4D47-8759-4B78B45BB751}" srcOrd="1" destOrd="0" presId="urn:microsoft.com/office/officeart/2005/8/layout/process1"/>
    <dgm:cxn modelId="{2723D5D1-776F-4045-9B8B-FA4706FF5972}" type="presParOf" srcId="{9A215A33-BCD8-4380-B528-8A80446D3935}" destId="{D1EDC839-F43D-4428-A4A8-AFDCF118A855}" srcOrd="0" destOrd="0" presId="urn:microsoft.com/office/officeart/2005/8/layout/process1"/>
    <dgm:cxn modelId="{62082B11-2574-4DD1-AAA9-9FFC91C32FEB}" type="presParOf" srcId="{9A215A33-BCD8-4380-B528-8A80446D3935}" destId="{FDE3CEBA-7208-4F7B-B53A-B85AE6FDE8AB}" srcOrd="1" destOrd="0" presId="urn:microsoft.com/office/officeart/2005/8/layout/process1"/>
    <dgm:cxn modelId="{EECBD3E4-3597-46A1-9FB7-060378B78819}" type="presParOf" srcId="{FDE3CEBA-7208-4F7B-B53A-B85AE6FDE8AB}" destId="{F83F4AEF-747E-4D47-8759-4B78B45BB751}" srcOrd="0" destOrd="0" presId="urn:microsoft.com/office/officeart/2005/8/layout/process1"/>
    <dgm:cxn modelId="{B1133E6C-04E0-4EAA-810D-9207E8D1F64F}" type="presParOf" srcId="{9A215A33-BCD8-4380-B528-8A80446D3935}" destId="{64E078AE-ED39-4310-A607-D674637A516D}" srcOrd="2" destOrd="0" presId="urn:microsoft.com/office/officeart/2005/8/layout/process1"/>
    <dgm:cxn modelId="{4A7C1799-BD71-4FED-93D1-68A11252AA4B}" type="presParOf" srcId="{9A215A33-BCD8-4380-B528-8A80446D3935}" destId="{BEE33F43-DAA4-4DDB-B459-7B743576F943}" srcOrd="3" destOrd="0" presId="urn:microsoft.com/office/officeart/2005/8/layout/process1"/>
    <dgm:cxn modelId="{A50CC7EC-B1C2-401E-8B50-A2D19E08FC80}" type="presParOf" srcId="{BEE33F43-DAA4-4DDB-B459-7B743576F943}" destId="{16242DD9-0FD5-466B-96A3-A9BEE7CC6F61}" srcOrd="0" destOrd="0" presId="urn:microsoft.com/office/officeart/2005/8/layout/process1"/>
    <dgm:cxn modelId="{04AA8B27-1C08-4C2B-96BF-1F6287DC97E6}" type="presParOf" srcId="{9A215A33-BCD8-4380-B528-8A80446D3935}" destId="{5C069264-079E-46EA-BE28-E0ADC23C16B7}" srcOrd="4" destOrd="0" presId="urn:microsoft.com/office/officeart/2005/8/layout/process1"/>
    <dgm:cxn modelId="{65979978-1F4A-4C43-8D76-FC7E144FD305}" type="presParOf" srcId="{9A215A33-BCD8-4380-B528-8A80446D3935}" destId="{14DE20DB-BA9F-41DF-AF8B-2DCA0EE91E99}" srcOrd="5" destOrd="0" presId="urn:microsoft.com/office/officeart/2005/8/layout/process1"/>
    <dgm:cxn modelId="{C56A5618-49FB-4AE9-8246-880E805F5D3C}" type="presParOf" srcId="{14DE20DB-BA9F-41DF-AF8B-2DCA0EE91E99}" destId="{2C1EB397-D91D-487D-98D1-03AC395F3151}" srcOrd="0" destOrd="0" presId="urn:microsoft.com/office/officeart/2005/8/layout/process1"/>
    <dgm:cxn modelId="{E6864BDF-16BB-42A9-81E4-8846CA4B0DC4}" type="presParOf" srcId="{9A215A33-BCD8-4380-B528-8A80446D3935}" destId="{0C91558A-2EB5-4C7E-9C76-3BE46316EE9A}" srcOrd="6" destOrd="0" presId="urn:microsoft.com/office/officeart/2005/8/layout/process1"/>
    <dgm:cxn modelId="{80AD7449-8121-4324-9BB8-932D90858487}" type="presParOf" srcId="{9A215A33-BCD8-4380-B528-8A80446D3935}" destId="{FBFEB0B1-8DDF-4BFE-9395-A0DFD8E4BB3A}" srcOrd="7" destOrd="0" presId="urn:microsoft.com/office/officeart/2005/8/layout/process1"/>
    <dgm:cxn modelId="{51C23309-50E8-4AF7-B7D0-CD83098123D3}" type="presParOf" srcId="{FBFEB0B1-8DDF-4BFE-9395-A0DFD8E4BB3A}" destId="{8E97BD1E-0A4F-4482-AF4A-2BFF0F09D629}" srcOrd="0" destOrd="0" presId="urn:microsoft.com/office/officeart/2005/8/layout/process1"/>
    <dgm:cxn modelId="{D7961E48-C017-43A4-82B5-49AF679D0098}" type="presParOf" srcId="{9A215A33-BCD8-4380-B528-8A80446D3935}" destId="{CD717E80-DB89-4108-9949-EE1BCC94625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DC839-F43D-4428-A4A8-AFDCF118A855}">
      <dsp:nvSpPr>
        <dsp:cNvPr id="0" name=""/>
        <dsp:cNvSpPr/>
      </dsp:nvSpPr>
      <dsp:spPr>
        <a:xfrm>
          <a:off x="5134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Collection</a:t>
          </a:r>
        </a:p>
      </dsp:txBody>
      <dsp:txXfrm>
        <a:off x="33106" y="1726125"/>
        <a:ext cx="1535772" cy="899086"/>
      </dsp:txXfrm>
    </dsp:sp>
    <dsp:sp modelId="{FDE3CEBA-7208-4F7B-B53A-B85AE6FDE8AB}">
      <dsp:nvSpPr>
        <dsp:cNvPr id="0" name=""/>
        <dsp:cNvSpPr/>
      </dsp:nvSpPr>
      <dsp:spPr>
        <a:xfrm>
          <a:off x="1756023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756023" y="2057245"/>
        <a:ext cx="236210" cy="236847"/>
      </dsp:txXfrm>
    </dsp:sp>
    <dsp:sp modelId="{64E078AE-ED39-4310-A607-D674637A516D}">
      <dsp:nvSpPr>
        <dsp:cNvPr id="0" name=""/>
        <dsp:cNvSpPr/>
      </dsp:nvSpPr>
      <dsp:spPr>
        <a:xfrm>
          <a:off x="2233538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Conversion</a:t>
          </a:r>
        </a:p>
      </dsp:txBody>
      <dsp:txXfrm>
        <a:off x="2261510" y="1726125"/>
        <a:ext cx="1535772" cy="899086"/>
      </dsp:txXfrm>
    </dsp:sp>
    <dsp:sp modelId="{BEE33F43-DAA4-4DDB-B459-7B743576F943}">
      <dsp:nvSpPr>
        <dsp:cNvPr id="0" name=""/>
        <dsp:cNvSpPr/>
      </dsp:nvSpPr>
      <dsp:spPr>
        <a:xfrm>
          <a:off x="3984426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984426" y="2057245"/>
        <a:ext cx="236210" cy="236847"/>
      </dsp:txXfrm>
    </dsp:sp>
    <dsp:sp modelId="{5C069264-079E-46EA-BE28-E0ADC23C16B7}">
      <dsp:nvSpPr>
        <dsp:cNvPr id="0" name=""/>
        <dsp:cNvSpPr/>
      </dsp:nvSpPr>
      <dsp:spPr>
        <a:xfrm>
          <a:off x="4461941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Processing/</a:t>
          </a:r>
          <a:br>
            <a:rPr lang="en-US" sz="2000" kern="1200" dirty="0"/>
          </a:br>
          <a:r>
            <a:rPr lang="en-US" sz="2000" kern="1200" dirty="0"/>
            <a:t>Assessment</a:t>
          </a:r>
        </a:p>
      </dsp:txBody>
      <dsp:txXfrm>
        <a:off x="4489913" y="1726125"/>
        <a:ext cx="1535772" cy="899086"/>
      </dsp:txXfrm>
    </dsp:sp>
    <dsp:sp modelId="{14DE20DB-BA9F-41DF-AF8B-2DCA0EE91E99}">
      <dsp:nvSpPr>
        <dsp:cNvPr id="0" name=""/>
        <dsp:cNvSpPr/>
      </dsp:nvSpPr>
      <dsp:spPr>
        <a:xfrm>
          <a:off x="6212830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212830" y="2057245"/>
        <a:ext cx="236210" cy="236847"/>
      </dsp:txXfrm>
    </dsp:sp>
    <dsp:sp modelId="{0C91558A-2EB5-4C7E-9C76-3BE46316EE9A}">
      <dsp:nvSpPr>
        <dsp:cNvPr id="0" name=""/>
        <dsp:cNvSpPr/>
      </dsp:nvSpPr>
      <dsp:spPr>
        <a:xfrm>
          <a:off x="6690345" y="1698153"/>
          <a:ext cx="1591716" cy="955030"/>
        </a:xfrm>
        <a:prstGeom prst="roundRect">
          <a:avLst>
            <a:gd name="adj" fmla="val 10000"/>
          </a:avLst>
        </a:prstGeom>
        <a:solidFill>
          <a:schemeClr val="tx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Reporting</a:t>
          </a:r>
        </a:p>
      </dsp:txBody>
      <dsp:txXfrm>
        <a:off x="6718317" y="1726125"/>
        <a:ext cx="1535772" cy="899086"/>
      </dsp:txXfrm>
    </dsp:sp>
    <dsp:sp modelId="{FBFEB0B1-8DDF-4BFE-9395-A0DFD8E4BB3A}">
      <dsp:nvSpPr>
        <dsp:cNvPr id="0" name=""/>
        <dsp:cNvSpPr/>
      </dsp:nvSpPr>
      <dsp:spPr>
        <a:xfrm>
          <a:off x="8441233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8441233" y="2057245"/>
        <a:ext cx="236210" cy="236847"/>
      </dsp:txXfrm>
    </dsp:sp>
    <dsp:sp modelId="{CD717E80-DB89-4108-9949-EE1BCC946256}">
      <dsp:nvSpPr>
        <dsp:cNvPr id="0" name=""/>
        <dsp:cNvSpPr/>
      </dsp:nvSpPr>
      <dsp:spPr>
        <a:xfrm>
          <a:off x="8918748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Aggregating &amp; Delivery</a:t>
          </a:r>
        </a:p>
      </dsp:txBody>
      <dsp:txXfrm>
        <a:off x="8946720" y="1726125"/>
        <a:ext cx="1535772" cy="899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1513E-524A-4905-96FA-87161D129D2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205A9-D3C3-4663-AD6F-05AF326D8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9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https://nmdfa911.maps.arcgis.com/apps/dashboards/17138aaca5e540ada8411bc4c6fc42f9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7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Red:</a:t>
            </a:r>
            <a:r>
              <a:rPr lang="en-US" baseline="0" dirty="0"/>
              <a:t> Incorrect data. Longer lines indicate more serious error. i.e. valid address points are miles from where they should 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8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C729-AF8F-4485-9232-8BC19E3506B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00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MSAG Record count</a:t>
            </a:r>
            <a:r>
              <a:rPr lang="en-US" baseline="0" dirty="0"/>
              <a:t> – Source Data: 509 and GIS: 506 – eliminated Wireless or VOIP calls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2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range comparisons were performed on entire road segments and are reported as such. For example, consider a road segment CENTRALAVE|ALBUQUERQUE|00111. In the MSAG, this segment has a low of 100 and a high of 249. In the road centerline file, there are two segments, one with a low of 100 and a high of 149, and another with a low of 200 and a high of 299. In this case, the MSAG segment will report that it does not have the range 250-299. In the road centerline, both segments will report that they are missing the range 150-199.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9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11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C729-AF8F-4485-9232-8BC19E3506B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05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Glenn – some info from your personal experience will be helpful.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C729-AF8F-4485-9232-8BC19E3506B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72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C729-AF8F-4485-9232-8BC19E3506B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78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3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multiple uploads, duplicate</a:t>
            </a:r>
            <a:r>
              <a:rPr lang="en-US" baseline="0" dirty="0"/>
              <a:t> data </a:t>
            </a:r>
            <a:r>
              <a:rPr lang="en-US" dirty="0"/>
              <a:t>are resolved before data</a:t>
            </a:r>
            <a:r>
              <a:rPr lang="en-US" baseline="0" dirty="0"/>
              <a:t> conversion process. Latest data are processed and all other previous uploads will be rejected.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99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53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2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0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8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Query data</a:t>
            </a:r>
            <a:r>
              <a:rPr lang="en-US" baseline="0" dirty="0"/>
              <a:t> to identify data inaccuracies</a:t>
            </a:r>
          </a:p>
          <a:p>
            <a:r>
              <a:rPr lang="en-US" baseline="0" dirty="0"/>
              <a:t>Ex: Wrong side of the street or Block: show every fishbone that intersects a street centerline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72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Driveways do</a:t>
            </a:r>
            <a:r>
              <a:rPr lang="en-US" baseline="0" dirty="0" smtClean="0"/>
              <a:t> not intersect. Points are placed on the structure instead of the access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0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6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9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46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53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08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31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80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92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96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5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90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94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07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78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5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7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26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6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7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9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73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0945D-E563-47F7-BF0A-DACFB8E639C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Mexico 911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29308"/>
            <a:ext cx="9144000" cy="1655762"/>
          </a:xfrm>
        </p:spPr>
        <p:txBody>
          <a:bodyPr>
            <a:normAutofit/>
          </a:bodyPr>
          <a:lstStyle/>
          <a:p>
            <a:pPr fontAlgn="base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Resolving NM911 Errors</a:t>
            </a:r>
          </a:p>
          <a:p>
            <a:pPr fontAlgn="base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Mexico APCO Conference</a:t>
            </a:r>
          </a:p>
          <a:p>
            <a:pPr fontAlgn="base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Farmington,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May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2025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30" y="603018"/>
            <a:ext cx="1629740" cy="18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55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Data Portal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03152"/>
            <a:ext cx="4832276" cy="434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19199"/>
            <a:ext cx="1695450" cy="59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290" y="3780174"/>
            <a:ext cx="5329510" cy="1338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86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Data Translation &amp; Conversion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393" y="2405796"/>
            <a:ext cx="565250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682" y="3544089"/>
            <a:ext cx="6404340" cy="298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737338"/>
            <a:ext cx="10515600" cy="4351338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Field Mapping/Crosswalk between local schema to state schema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Translation &amp; Conversion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Data imported to State Schema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Records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that doesn’t match the state schema will be exported as import errors feature class and are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included in the state database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89" y="4183708"/>
            <a:ext cx="8800900" cy="21382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7152" y="4773569"/>
            <a:ext cx="182879" cy="170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2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 Systems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4828" y="2026682"/>
            <a:ext cx="3554090" cy="2856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36" y="2026682"/>
            <a:ext cx="2585544" cy="2851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618" y="5010343"/>
            <a:ext cx="2496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Govt. GIS: </a:t>
            </a:r>
          </a:p>
          <a:p>
            <a:r>
              <a:rPr lang="en-US" dirty="0" smtClean="0"/>
              <a:t>State Plane Coordinate System (SPCS)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59239" y="5015553"/>
            <a:ext cx="2452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State or Regional maps:</a:t>
            </a:r>
          </a:p>
          <a:p>
            <a:r>
              <a:rPr lang="en-US" dirty="0" smtClean="0"/>
              <a:t>UTM Coordinate System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666" y="2306054"/>
            <a:ext cx="4586714" cy="21485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8422" y="5010342"/>
            <a:ext cx="3545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NG911 System uses </a:t>
            </a:r>
            <a:br>
              <a:rPr lang="en-US" dirty="0" smtClean="0"/>
            </a:br>
            <a:r>
              <a:rPr lang="en-US" dirty="0" smtClean="0"/>
              <a:t>World Geodetic System (WGS) 1984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QA/QC to ensure data integrity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Spatial &amp; Tabular Accuracy Checks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Topology Checks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Reviewer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Checks &amp; </a:t>
            </a:r>
            <a:r>
              <a:rPr lang="en-US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Attribute Rules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Datasets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Road Centerlines, Address Points, Administrative/Addressing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Boundary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Fishbone Lines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5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Assessment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802452"/>
              </p:ext>
            </p:extLst>
          </p:nvPr>
        </p:nvGraphicFramePr>
        <p:xfrm>
          <a:off x="933033" y="1470810"/>
          <a:ext cx="6794398" cy="5034920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345211">
                  <a:extLst>
                    <a:ext uri="{9D8B030D-6E8A-4147-A177-3AD203B41FA5}">
                      <a16:colId xmlns:a16="http://schemas.microsoft.com/office/drawing/2014/main" val="1958847048"/>
                    </a:ext>
                  </a:extLst>
                </a:gridCol>
                <a:gridCol w="109841">
                  <a:extLst>
                    <a:ext uri="{9D8B030D-6E8A-4147-A177-3AD203B41FA5}">
                      <a16:colId xmlns:a16="http://schemas.microsoft.com/office/drawing/2014/main" val="2933148507"/>
                    </a:ext>
                  </a:extLst>
                </a:gridCol>
                <a:gridCol w="6339346">
                  <a:extLst>
                    <a:ext uri="{9D8B030D-6E8A-4147-A177-3AD203B41FA5}">
                      <a16:colId xmlns:a16="http://schemas.microsoft.com/office/drawing/2014/main" val="3336927960"/>
                    </a:ext>
                  </a:extLst>
                </a:gridCol>
              </a:tblGrid>
              <a:tr h="22886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DATA REVIEWER CHECKS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478316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Address Number Cannot Be 0, Negative, NULL Or Blank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0379805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Address Number Should Be Within Road Centerline Address Range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66784682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Full Road Name Must Match Road Centerline Full Road Name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89831328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Has Invalid Geometry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89567305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Must Not Have Duplicate Geometry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12611811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Street Name Cannot Be Blank Or NULL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20935308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NM911 Topology Checks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1034049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Road Centerline Has Invalid Geometry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72451326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Left High Address Must Be Odd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04317077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Left Low Address Is Greater Than Left High Address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27540960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Left Low Address Must Be Odd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4438701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Length Must Not Be Less than 15 ft.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27495448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Must Be Broken And Snapped At Road Intersections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76900964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Must Not Have Dangles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52637604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Road Centerline Must Not Have Duplicate Geometry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14820394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Road Centerline Must Not Have Left Side Overlapping Address Range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41504680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Must Not Have Right Side Overlapping Address Range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97741215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Right High Address Must Be Even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0655066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Road Centerline Right Low Address Is Greater Than Right High Address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56652306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Road Centerline Right Low Address Must Be Even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02227486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Should Not Be Multipart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47969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26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Reporting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57" y="1602284"/>
            <a:ext cx="3704897" cy="5026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611" y="1027906"/>
            <a:ext cx="5560086" cy="5071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28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Reporting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92" y="4122409"/>
            <a:ext cx="2695575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945" y="566940"/>
            <a:ext cx="6333332" cy="4500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628" y="4353088"/>
            <a:ext cx="8062845" cy="231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39" y="1632245"/>
            <a:ext cx="4112273" cy="234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45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Correction – Exceptions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76074"/>
            <a:ext cx="10515600" cy="4351338"/>
          </a:xfrm>
        </p:spPr>
        <p:txBody>
          <a:bodyPr>
            <a:normAutofit/>
          </a:bodyPr>
          <a:lstStyle/>
          <a:p>
            <a:r>
              <a:rPr lang="en-US" strike="sngStrike" dirty="0">
                <a:latin typeface="Cambria" panose="02040503050406030204" pitchFamily="18" charset="0"/>
                <a:ea typeface="Cambria" panose="02040503050406030204" pitchFamily="18" charset="0"/>
              </a:rPr>
              <a:t>Road Centerline Left Low &amp; High Address Must Be </a:t>
            </a:r>
            <a:r>
              <a:rPr lang="en-US" strike="sngStrike" dirty="0" smtClean="0">
                <a:latin typeface="Cambria" panose="02040503050406030204" pitchFamily="18" charset="0"/>
                <a:ea typeface="Cambria" panose="02040503050406030204" pitchFamily="18" charset="0"/>
              </a:rPr>
              <a:t>Odd</a:t>
            </a:r>
            <a:endParaRPr lang="en-US" strike="sngStrik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trike="sngStrike" dirty="0">
                <a:latin typeface="Cambria" panose="02040503050406030204" pitchFamily="18" charset="0"/>
                <a:ea typeface="Cambria" panose="02040503050406030204" pitchFamily="18" charset="0"/>
              </a:rPr>
              <a:t>Road Centerline Right Low &amp; High Address Must Be Even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Road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Centerline Left Low Address is Greater than Left High Address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Road Centerline Right Low Address is Greater than Right High Address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 be marked as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Exceptions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based on ground conditions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Exception data column. Mark “Y” or “1” (based on the field data type: TEXT, INTEGER) if there is an exception and leave the column blank if no exception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8336806" y="178408"/>
            <a:ext cx="3726968" cy="1546942"/>
          </a:xfrm>
          <a:prstGeom prst="wedgeEllipseCallout">
            <a:avLst>
              <a:gd name="adj1" fmla="val -59073"/>
              <a:gd name="adj2" fmla="val 143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are acceptable exceptions?</a:t>
            </a:r>
          </a:p>
        </p:txBody>
      </p:sp>
    </p:spTree>
    <p:extLst>
      <p:ext uri="{BB962C8B-B14F-4D97-AF65-F5344CB8AC3E}">
        <p14:creationId xmlns:p14="http://schemas.microsoft.com/office/powerpoint/2010/main" val="294184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Correction – Topology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7452"/>
            <a:ext cx="5858992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Address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Point Must Be Properly Inside the Administrative Boundary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Administrative Boundary can be replaced with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Provisioning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/ Addressing Boundary,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available.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721" y="1766428"/>
            <a:ext cx="4152079" cy="367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984" y="4509713"/>
            <a:ext cx="7173310" cy="2102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21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is EDAC’s Role?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Monthly Tasks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 Data assessment and reporting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Technical support to Data Providers and PSAPs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Aggregate statewide NM911 Master Database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Assisting data providers with corrections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Quarterly Tasks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MSAG-ALI-GIS data comparison, and reporting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Assisting data providers/PSAPs with corrections</a:t>
            </a:r>
          </a:p>
          <a:p>
            <a:pPr lvl="2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42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Data Correction - Topology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Roads must be broken and snapped at intersections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427" y="2782155"/>
            <a:ext cx="4079176" cy="3164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50" y="5560351"/>
            <a:ext cx="5210976" cy="616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24" y="2797279"/>
            <a:ext cx="5211702" cy="27630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313211" y="3639076"/>
            <a:ext cx="2534275" cy="2843529"/>
            <a:chOff x="9313211" y="3639076"/>
            <a:chExt cx="2534275" cy="28435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3211" y="3639076"/>
              <a:ext cx="2534275" cy="28435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10947575" y="3808949"/>
              <a:ext cx="699989" cy="75674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294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Data Correction – Address Points Examples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3544614" cy="4351338"/>
          </a:xfrm>
        </p:spPr>
        <p:txBody>
          <a:bodyPr/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Address Point Address Number Cannot Be 0, Negative, Null or Blank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Ex: 0 JUAN PEREA RD 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083" y="1594642"/>
            <a:ext cx="7903904" cy="471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8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Data Correction – Address Points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3677044" cy="4351338"/>
          </a:xfrm>
        </p:spPr>
        <p:txBody>
          <a:bodyPr/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Address Point Address Number Should Be Within Road Centerline Address Range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Ex: 922 HILLSIDE DR SW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272" y="1690688"/>
            <a:ext cx="7901599" cy="469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953060" y="5145865"/>
            <a:ext cx="1954924" cy="3720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Data Correction – Road Centerline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393265" cy="4351338"/>
          </a:xfrm>
        </p:spPr>
        <p:txBody>
          <a:bodyPr/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Address Point Full Road Name Must Match Road Centerline Full Road Name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Ex: VALLE VISTA RD NW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55397" y="1541119"/>
            <a:ext cx="7826395" cy="5017336"/>
            <a:chOff x="207713" y="2972628"/>
            <a:chExt cx="5638452" cy="33808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713" y="2972628"/>
              <a:ext cx="5638452" cy="33808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3488788" y="4806470"/>
              <a:ext cx="182880" cy="15943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39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Data Correction – Road Centerline Examples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825625"/>
            <a:ext cx="2932912" cy="4351338"/>
          </a:xfrm>
        </p:spPr>
        <p:txBody>
          <a:bodyPr/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Road Centerline Must Not Have Right Side Overlapping Address Range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Ex: SICHLER RD SW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718439" y="1688117"/>
            <a:ext cx="8313803" cy="4908175"/>
            <a:chOff x="6108492" y="2972626"/>
            <a:chExt cx="5724057" cy="33752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8492" y="2972626"/>
              <a:ext cx="5724057" cy="33752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8065477" y="5444197"/>
              <a:ext cx="811237" cy="38452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7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Fishbone Lines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623827"/>
            <a:ext cx="5625662" cy="4351338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Visually Compare road centerlines to address points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Out of numerical order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On the wrong side of the street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On the wrong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block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On the wrong side of the city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728" y="1520526"/>
            <a:ext cx="4749493" cy="4009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422" y="4215992"/>
            <a:ext cx="7128053" cy="249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2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Fishbone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5068" y="5441829"/>
            <a:ext cx="1537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GOOD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633" y="693120"/>
            <a:ext cx="4829883" cy="4959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6" y="1935542"/>
            <a:ext cx="5897182" cy="303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78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Fishbone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026" t="4685"/>
          <a:stretch/>
        </p:blipFill>
        <p:spPr>
          <a:xfrm>
            <a:off x="995382" y="1758858"/>
            <a:ext cx="5445789" cy="350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50017" y="5757402"/>
            <a:ext cx="1091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BAD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085" y="1135662"/>
            <a:ext cx="3315492" cy="441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02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Fishbone Analysis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335542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Multiple issues – </a:t>
            </a:r>
          </a:p>
          <a:p>
            <a:pPr marL="285750" indent="-285750"/>
            <a:r>
              <a:rPr lang="en-US" dirty="0"/>
              <a:t>Incorrect addressing</a:t>
            </a:r>
            <a:r>
              <a:rPr lang="en-US" dirty="0" smtClean="0"/>
              <a:t>/</a:t>
            </a:r>
            <a:br>
              <a:rPr lang="en-US" dirty="0" smtClean="0"/>
            </a:br>
            <a:r>
              <a:rPr lang="en-US" dirty="0" smtClean="0"/>
              <a:t>placement</a:t>
            </a:r>
            <a:endParaRPr lang="en-US" dirty="0"/>
          </a:p>
          <a:p>
            <a:pPr marL="285750" indent="-285750"/>
            <a:r>
              <a:rPr lang="en-US" dirty="0"/>
              <a:t>Overlapping address ranges </a:t>
            </a:r>
          </a:p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98" y="2043906"/>
            <a:ext cx="7620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Fishbone Analysis – Good or Bad?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8995" y="1825625"/>
            <a:ext cx="9394010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5385" y="6176963"/>
            <a:ext cx="197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Catron County,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9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8963" y="592843"/>
            <a:ext cx="4197528" cy="1335266"/>
          </a:xfrm>
        </p:spPr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 Data Upload Status as of April 2025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802" y="5618826"/>
            <a:ext cx="397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NM911 GIS Data Status Dashboard https://nm911-hub.maps.arcgis.com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F7A69-EF18-49DB-A4AA-4895820A5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798" y="1015409"/>
            <a:ext cx="7265829" cy="4333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59358B-044E-414B-BCD6-784645772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076" y="4962128"/>
            <a:ext cx="2690813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632DA5-9DE6-4326-B87E-C5ED1D013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63" y="2852347"/>
            <a:ext cx="3919215" cy="26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Fishbone Analysis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29563" y="1690688"/>
            <a:ext cx="8459537" cy="4268961"/>
            <a:chOff x="920726" y="1532483"/>
            <a:chExt cx="8459537" cy="426896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726" y="1532483"/>
              <a:ext cx="8459537" cy="42689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Oval 16"/>
            <p:cNvSpPr/>
            <p:nvPr/>
          </p:nvSpPr>
          <p:spPr>
            <a:xfrm>
              <a:off x="1139252" y="4691921"/>
              <a:ext cx="674557" cy="539646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598950" y="3960657"/>
              <a:ext cx="674557" cy="539646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8471941" y="2928581"/>
              <a:ext cx="674557" cy="539646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5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Fishbone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026" y="5007426"/>
            <a:ext cx="2692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Fix: Address range of the road centerline needs to be flipped odd/even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39" y="1629288"/>
            <a:ext cx="7234189" cy="3037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3522345" y="2741558"/>
            <a:ext cx="8439150" cy="3342931"/>
            <a:chOff x="3522345" y="2741558"/>
            <a:chExt cx="8439150" cy="33429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2345" y="2741558"/>
              <a:ext cx="8439150" cy="2762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0495" y="5055789"/>
              <a:ext cx="8001000" cy="102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944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Address Parity Anomalies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830" y="1690688"/>
            <a:ext cx="682191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669" y="5184436"/>
            <a:ext cx="7678267" cy="14276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80017" y="6167470"/>
            <a:ext cx="1589164" cy="444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373302" y="1726118"/>
            <a:ext cx="1570865" cy="2395771"/>
          </a:xfrm>
          <a:custGeom>
            <a:avLst/>
            <a:gdLst>
              <a:gd name="connsiteX0" fmla="*/ 469865 w 1570865"/>
              <a:gd name="connsiteY0" fmla="*/ 27008 h 2395771"/>
              <a:gd name="connsiteX1" fmla="*/ 53655 w 1570865"/>
              <a:gd name="connsiteY1" fmla="*/ 115294 h 2395771"/>
              <a:gd name="connsiteX2" fmla="*/ 41043 w 1570865"/>
              <a:gd name="connsiteY2" fmla="*/ 203581 h 2395771"/>
              <a:gd name="connsiteX3" fmla="*/ 381578 w 1570865"/>
              <a:gd name="connsiteY3" fmla="*/ 556729 h 2395771"/>
              <a:gd name="connsiteX4" fmla="*/ 772563 w 1570865"/>
              <a:gd name="connsiteY4" fmla="*/ 1042307 h 2395771"/>
              <a:gd name="connsiteX5" fmla="*/ 854544 w 1570865"/>
              <a:gd name="connsiteY5" fmla="*/ 1483741 h 2395771"/>
              <a:gd name="connsiteX6" fmla="*/ 829319 w 1570865"/>
              <a:gd name="connsiteY6" fmla="*/ 2171118 h 2395771"/>
              <a:gd name="connsiteX7" fmla="*/ 1150935 w 1570865"/>
              <a:gd name="connsiteY7" fmla="*/ 2366610 h 2395771"/>
              <a:gd name="connsiteX8" fmla="*/ 1529308 w 1570865"/>
              <a:gd name="connsiteY8" fmla="*/ 1622478 h 2395771"/>
              <a:gd name="connsiteX9" fmla="*/ 1441021 w 1570865"/>
              <a:gd name="connsiteY9" fmla="*/ 632403 h 2395771"/>
              <a:gd name="connsiteX10" fmla="*/ 469865 w 1570865"/>
              <a:gd name="connsiteY10" fmla="*/ 27008 h 239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0865" h="2395771">
                <a:moveTo>
                  <a:pt x="469865" y="27008"/>
                </a:moveTo>
                <a:cubicBezTo>
                  <a:pt x="238637" y="-59177"/>
                  <a:pt x="125125" y="85865"/>
                  <a:pt x="53655" y="115294"/>
                </a:cubicBezTo>
                <a:cubicBezTo>
                  <a:pt x="-17815" y="144723"/>
                  <a:pt x="-13611" y="130009"/>
                  <a:pt x="41043" y="203581"/>
                </a:cubicBezTo>
                <a:cubicBezTo>
                  <a:pt x="95697" y="277154"/>
                  <a:pt x="259658" y="416941"/>
                  <a:pt x="381578" y="556729"/>
                </a:cubicBezTo>
                <a:cubicBezTo>
                  <a:pt x="503498" y="696517"/>
                  <a:pt x="693735" y="887805"/>
                  <a:pt x="772563" y="1042307"/>
                </a:cubicBezTo>
                <a:cubicBezTo>
                  <a:pt x="851391" y="1196809"/>
                  <a:pt x="845085" y="1295606"/>
                  <a:pt x="854544" y="1483741"/>
                </a:cubicBezTo>
                <a:cubicBezTo>
                  <a:pt x="864003" y="1671876"/>
                  <a:pt x="779921" y="2023973"/>
                  <a:pt x="829319" y="2171118"/>
                </a:cubicBezTo>
                <a:cubicBezTo>
                  <a:pt x="878717" y="2318263"/>
                  <a:pt x="1034270" y="2458050"/>
                  <a:pt x="1150935" y="2366610"/>
                </a:cubicBezTo>
                <a:cubicBezTo>
                  <a:pt x="1267600" y="2275170"/>
                  <a:pt x="1480960" y="1911513"/>
                  <a:pt x="1529308" y="1622478"/>
                </a:cubicBezTo>
                <a:cubicBezTo>
                  <a:pt x="1577656" y="1333444"/>
                  <a:pt x="1618646" y="902519"/>
                  <a:pt x="1441021" y="632403"/>
                </a:cubicBezTo>
                <a:cubicBezTo>
                  <a:pt x="1263396" y="362287"/>
                  <a:pt x="701093" y="113193"/>
                  <a:pt x="469865" y="27008"/>
                </a:cubicBez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GIS-MSAG-ALI Comparison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Quarterly Assessments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Essential for Next Generation 911 (NG 9-1-1) data transition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NENA recommends a 98% match rate between the datasets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Providers and PSAPs must prioritize to improve data accuracy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for Comparison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 – monthly data uploads from GIS Data Providers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MSAG – quarterly data downloads from Intrado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ALI – yearly data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extract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from Lumen (formerly CenturyLink)</a:t>
            </a:r>
          </a:p>
        </p:txBody>
      </p:sp>
    </p:spTree>
    <p:extLst>
      <p:ext uri="{BB962C8B-B14F-4D97-AF65-F5344CB8AC3E}">
        <p14:creationId xmlns:p14="http://schemas.microsoft.com/office/powerpoint/2010/main" val="19850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9-1-1 Database(s)</a:t>
            </a:r>
          </a:p>
        </p:txBody>
      </p:sp>
      <p:sp>
        <p:nvSpPr>
          <p:cNvPr id="10242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MSAG – Master Street Address Guide – Influence and control E9-1-1</a:t>
            </a:r>
          </a:p>
          <a:p>
            <a:pPr eaLnBrk="1" hangingPunct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ALI – Automated Location Information – Each landline telephone number in a PSAP’s response area is loaded from each serving phone company, scrubbed against the MSAG to obtain ESN and Community information, and loaded into the ALI database. When a 9-1-1 landline call is initiated, the ten digit phone number dips into this database to obtain the location info sent to the PSAP with the voice call</a:t>
            </a:r>
          </a:p>
          <a:p>
            <a:pPr eaLnBrk="1" hangingPunct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ELT – English Language Translation – a table which translates each ESN to the names of the public safety providers</a:t>
            </a:r>
          </a:p>
          <a:p>
            <a:pPr eaLnBrk="1" hangingPunct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GIS Data – Geospatial data used to be an “add-on” and is now considered critical to control all or most of the above</a:t>
            </a:r>
          </a:p>
        </p:txBody>
      </p:sp>
      <p:sp>
        <p:nvSpPr>
          <p:cNvPr id="3" name="Explosion 1 2"/>
          <p:cNvSpPr/>
          <p:nvPr/>
        </p:nvSpPr>
        <p:spPr>
          <a:xfrm>
            <a:off x="6917909" y="5499012"/>
            <a:ext cx="5133251" cy="13085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920596" y="5938275"/>
            <a:ext cx="308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GIS Data is </a:t>
            </a:r>
            <a:r>
              <a:rPr lang="en-US" b="1" dirty="0" smtClean="0"/>
              <a:t>CRITICAL</a:t>
            </a:r>
            <a:r>
              <a:rPr lang="en-US" dirty="0" smtClean="0"/>
              <a:t> for NG911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3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1443125"/>
            <a:ext cx="9783763" cy="2946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8158" y="4479905"/>
            <a:ext cx="4256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A snapshot of MSAG database, Guadalupe County, </a:t>
            </a:r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NM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MSAG Vs GIS Data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740513"/>
            <a:ext cx="10103069" cy="245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73043" y="6473269"/>
            <a:ext cx="5445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A snapshot of Road Centerline attribute table,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Guadalupe County, </a:t>
            </a:r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NM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Arrow Connector 10"/>
          <p:cNvCxnSpPr>
            <a:stCxn id="3" idx="1"/>
          </p:cNvCxnSpPr>
          <p:nvPr/>
        </p:nvCxnSpPr>
        <p:spPr>
          <a:xfrm rot="10800000" flipH="1" flipV="1">
            <a:off x="838200" y="1863484"/>
            <a:ext cx="2612872" cy="4001288"/>
          </a:xfrm>
          <a:prstGeom prst="bentConnector4">
            <a:avLst>
              <a:gd name="adj1" fmla="val -8749"/>
              <a:gd name="adj2" fmla="val 99922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072" y="5187904"/>
            <a:ext cx="7994005" cy="12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9953"/>
          <a:stretch/>
        </p:blipFill>
        <p:spPr>
          <a:xfrm>
            <a:off x="278643" y="1458868"/>
            <a:ext cx="11524840" cy="1689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643" y="3279302"/>
            <a:ext cx="3712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A snapshot of ALI database for Portales, </a:t>
            </a:r>
            <a:r>
              <a:rPr lang="en-US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NM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ALI Vs GIS Data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04" y="3962654"/>
            <a:ext cx="3117149" cy="2543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092" y="5356843"/>
            <a:ext cx="8121002" cy="123759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311758" y="5125792"/>
            <a:ext cx="457200" cy="425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26834" y="4794577"/>
            <a:ext cx="3596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A snapshot of Address points, Portales, NM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476580"/>
              </p:ext>
            </p:extLst>
          </p:nvPr>
        </p:nvGraphicFramePr>
        <p:xfrm>
          <a:off x="838200" y="1493894"/>
          <a:ext cx="5330958" cy="431323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66754">
                  <a:extLst>
                    <a:ext uri="{9D8B030D-6E8A-4147-A177-3AD203B41FA5}">
                      <a16:colId xmlns:a16="http://schemas.microsoft.com/office/drawing/2014/main" val="2824893820"/>
                    </a:ext>
                  </a:extLst>
                </a:gridCol>
                <a:gridCol w="1753968">
                  <a:extLst>
                    <a:ext uri="{9D8B030D-6E8A-4147-A177-3AD203B41FA5}">
                      <a16:colId xmlns:a16="http://schemas.microsoft.com/office/drawing/2014/main" val="1746214169"/>
                    </a:ext>
                  </a:extLst>
                </a:gridCol>
                <a:gridCol w="1146294">
                  <a:extLst>
                    <a:ext uri="{9D8B030D-6E8A-4147-A177-3AD203B41FA5}">
                      <a16:colId xmlns:a16="http://schemas.microsoft.com/office/drawing/2014/main" val="913043538"/>
                    </a:ext>
                  </a:extLst>
                </a:gridCol>
                <a:gridCol w="1463942">
                  <a:extLst>
                    <a:ext uri="{9D8B030D-6E8A-4147-A177-3AD203B41FA5}">
                      <a16:colId xmlns:a16="http://schemas.microsoft.com/office/drawing/2014/main" val="1609318378"/>
                    </a:ext>
                  </a:extLst>
                </a:gridCol>
              </a:tblGrid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ESN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POLICE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FIRE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AMBULANCE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424831067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PD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2684226850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3916028532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896943427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3993592930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1254458353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KNOWLES FD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LOVINGTON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2503564681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KNOWLES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1033252630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2419871265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306094238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KNOWLES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LOVINGTON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645451612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KNOWLES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2387170930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MONUMENT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4118895092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LOVINGTON PD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LOVINGTON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LOVINGTON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2427160270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LOVINGTON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LOVINGTON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3333110711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TATUM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TATUM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1501863467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MALJAMAR FD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HOBBS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2107559598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JAL PD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JAL FD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JAL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4041721393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JAL FD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JAL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804047486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EUNICE PD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EUNICE FD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EUNICE EMS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635202466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EUNICE FD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EUNICE EMS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2184419082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TATUM PD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TATUM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TATUM EMS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3272105432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LEA COUNTY SHERIFF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MALJAMAR FD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LOVINGTON EMS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07" marR="6307" marT="6307" marB="0" anchor="b"/>
                </a:tc>
                <a:extLst>
                  <a:ext uri="{0D108BD9-81ED-4DB2-BD59-A6C34878D82A}">
                    <a16:rowId xmlns:a16="http://schemas.microsoft.com/office/drawing/2014/main" val="2648405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1505" y="5928208"/>
            <a:ext cx="3609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A snapshot of ESNs for Lea County, NM 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(legacy)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9-1-1 Database(s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 - ESN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609600"/>
            <a:ext cx="2781157" cy="6019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15000" y="5562600"/>
            <a:ext cx="3429000" cy="1066800"/>
            <a:chOff x="5715000" y="5562600"/>
            <a:chExt cx="3429000" cy="1066800"/>
          </a:xfrm>
        </p:grpSpPr>
        <p:sp>
          <p:nvSpPr>
            <p:cNvPr id="7" name="Rectangle 6"/>
            <p:cNvSpPr/>
            <p:nvPr/>
          </p:nvSpPr>
          <p:spPr>
            <a:xfrm>
              <a:off x="5715000" y="5562600"/>
              <a:ext cx="3429000" cy="1066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57334" y="5618947"/>
              <a:ext cx="334433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ESNs for Lea County, NM</a:t>
              </a:r>
            </a:p>
            <a:p>
              <a:r>
                <a:rPr lang="en-US" sz="105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When a resident calls 9-1-1, the emergency providers dispatched are the same in a given ESN.</a:t>
              </a:r>
            </a:p>
            <a:p>
              <a:r>
                <a:rPr lang="en-US" sz="105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In 869, a resident is served by Hobbs Police Dept., Hobbs Fire Dept., and Hobbs 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89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B834-FAC2-4101-A29D-A5185820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GIS-MSAG-ALI Comparison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AEF54A-0896-4F81-AEFA-103CB3CE3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955" y="1523170"/>
            <a:ext cx="5926910" cy="36067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D70AD3-E81E-4746-938B-7B752931C7CA}"/>
              </a:ext>
            </a:extLst>
          </p:cNvPr>
          <p:cNvSpPr/>
          <p:nvPr/>
        </p:nvSpPr>
        <p:spPr>
          <a:xfrm>
            <a:off x="902955" y="5457144"/>
            <a:ext cx="4318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NM911 </a:t>
            </a:r>
            <a:r>
              <a:rPr lang="en-US" sz="1600" i="1" dirty="0" smtClean="0"/>
              <a:t>GIS-MSAG-ALI Synchronization </a:t>
            </a:r>
            <a:r>
              <a:rPr lang="en-US" sz="1600" i="1" dirty="0"/>
              <a:t>Status Dashboard https://nm911-hub.maps.arcgis.com </a:t>
            </a:r>
            <a:endParaRPr lang="en-US" sz="1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610A8-3DC8-4331-BE64-466E5F064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297" y="3141666"/>
            <a:ext cx="6267578" cy="34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GIS-MSAG-ALI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Comparison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7914" y="6328131"/>
            <a:ext cx="6489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Snapshot of Quarterly GIS-MSAG-ALI Comparison Stats, </a:t>
            </a:r>
            <a:r>
              <a:rPr lang="en-US" sz="1400" i="1" dirty="0" smtClean="0"/>
              <a:t>San Juan County </a:t>
            </a:r>
            <a:r>
              <a:rPr lang="en-US" sz="1400" i="1" dirty="0"/>
              <a:t>– </a:t>
            </a:r>
            <a:r>
              <a:rPr lang="en-US" sz="1400" i="1" dirty="0" smtClean="0"/>
              <a:t>March 2025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9838060" y="3052557"/>
            <a:ext cx="1780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MSAG and GIS Datasets used for Comparison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91" y="1549749"/>
            <a:ext cx="6760255" cy="467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492" y="1549748"/>
            <a:ext cx="6198047" cy="132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4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 Data Model (Current/Legacy)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Required Layers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Address Points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Road Centerlines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Addressing/Administrative Boundary – Provisioning Boundary*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Emergency Service Zone (ESZ)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Boundary**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Safety Answering Point (PSAP) Boundary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Optional Layers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Facilities, Community Boundary, Hydrology, Railroads, Mile Markers, Bridges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486C9-DBC5-4BA6-AF3A-AE7668B168E6}"/>
              </a:ext>
            </a:extLst>
          </p:cNvPr>
          <p:cNvSpPr txBox="1"/>
          <p:nvPr/>
        </p:nvSpPr>
        <p:spPr>
          <a:xfrm>
            <a:off x="890063" y="5995529"/>
            <a:ext cx="89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* Provisioning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boundary will be used if available. Required for Next Gen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9-1-1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** Not all data providers maintain or utilize ESZs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GIS-MSAG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Road Centerline data compared with MSAG records</a:t>
            </a:r>
          </a:p>
          <a:p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Address columns, Community name,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ESN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(Concatenated for left and right side of each segment to create unique identifier)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Results are generated in geodatabase and spreadsheet formats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088" y="4488579"/>
            <a:ext cx="94773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GIS-MSAG Comparison – Interpreting Results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794" y="1829967"/>
            <a:ext cx="7563513" cy="266502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107938"/>
              </p:ext>
            </p:extLst>
          </p:nvPr>
        </p:nvGraphicFramePr>
        <p:xfrm>
          <a:off x="2932901" y="4736721"/>
          <a:ext cx="5575300" cy="184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1900">
                  <a:extLst>
                    <a:ext uri="{9D8B030D-6E8A-4147-A177-3AD203B41FA5}">
                      <a16:colId xmlns:a16="http://schemas.microsoft.com/office/drawing/2014/main" val="639298196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3492878590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REPORT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COMPARISON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12127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Exact MSAG match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13THMILERD|FORTSUMNER|00940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864545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Does not have an MSAG match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ANTELOPERD|ROSWELL|00940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492911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Does not have a road centerline match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LYNXRD|FORTSUMNER|00940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95987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018623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Not in NM911 road- </a:t>
                      </a:r>
                      <a:r>
                        <a:rPr lang="en-US" sz="1000" u="none" strike="noStrike" dirty="0" err="1">
                          <a:effectLst/>
                        </a:rPr>
                        <a:t>Rng</a:t>
                      </a:r>
                      <a:r>
                        <a:rPr lang="en-US" sz="1000" u="none" strike="noStrike" dirty="0">
                          <a:effectLst/>
                        </a:rPr>
                        <a:t>: 3466-3968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BILLYTHEKIDDR|FORTSUMNER|00942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468226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Not in NM911 road- Val: 3097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CLAYFLATRD|FORTSUMNER|00940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252479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8272132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Not in MSAG- Rng: 800-1299, Val: 1499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EDUNNHL|FORTSUMNER|00943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627228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Not in MSAG- Val: 1300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EFOLEYAVE|FORTSUMNER|00943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5909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4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MSAG Comparison Report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0" y="1555940"/>
            <a:ext cx="11010768" cy="27268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66516" y="2238703"/>
            <a:ext cx="1787284" cy="20440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10" y="4436211"/>
            <a:ext cx="9393184" cy="22530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44055" y="5000822"/>
            <a:ext cx="2907162" cy="17531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BILLYTHEKIDDR|FORTSUMNER|00942 –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Not </a:t>
            </a: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in NM911 road- </a:t>
            </a:r>
            <a:r>
              <a:rPr lang="en-US" u="sng" dirty="0" err="1">
                <a:latin typeface="Cambria" panose="02040503050406030204" pitchFamily="18" charset="0"/>
                <a:ea typeface="Cambria" panose="02040503050406030204" pitchFamily="18" charset="0"/>
              </a:rPr>
              <a:t>Rng</a:t>
            </a: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: 3466-3968</a:t>
            </a:r>
          </a:p>
          <a:p>
            <a:pPr fontAlgn="b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GIS-MSAG Comparison – Interpreting Results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545"/>
          <a:stretch/>
        </p:blipFill>
        <p:spPr>
          <a:xfrm>
            <a:off x="985371" y="3532136"/>
            <a:ext cx="4705350" cy="953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465" y="3504733"/>
            <a:ext cx="5000625" cy="981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0190" y="3000464"/>
            <a:ext cx="417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Derived from GIS data (road centerlines)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5374" y="3000464"/>
            <a:ext cx="351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Derived from MSAG from 911NET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786538" y="3893770"/>
            <a:ext cx="358836" cy="1816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ultiply 18"/>
          <p:cNvSpPr/>
          <p:nvPr/>
        </p:nvSpPr>
        <p:spPr>
          <a:xfrm>
            <a:off x="11440537" y="3781741"/>
            <a:ext cx="224058" cy="22405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11455191" y="4261750"/>
            <a:ext cx="224058" cy="22405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5374" y="4637589"/>
            <a:ext cx="4940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 MSAG data, address range 3466 – 3969 is duplicated for ESN 942 &amp; 943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200" y="4685054"/>
            <a:ext cx="485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In GIS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data, address range 3466-3968 is part of ESN 943.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78966" y="5719269"/>
            <a:ext cx="909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Fix: Data Providers &amp; PSAPs must coordinate to establish the authoritative dataset and update the non-authoritative dataset!</a:t>
            </a:r>
          </a:p>
        </p:txBody>
      </p:sp>
      <p:sp>
        <p:nvSpPr>
          <p:cNvPr id="2" name="Oval 1"/>
          <p:cNvSpPr/>
          <p:nvPr/>
        </p:nvSpPr>
        <p:spPr>
          <a:xfrm>
            <a:off x="6251465" y="3673501"/>
            <a:ext cx="538949" cy="3641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3759" y="1604908"/>
            <a:ext cx="10515600" cy="4351338"/>
          </a:xfrm>
        </p:spPr>
        <p:txBody>
          <a:bodyPr/>
          <a:lstStyle/>
          <a:p>
            <a:pPr fontAlgn="b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CLAYFLATRD|FORTSUMNER|00940 –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Not </a:t>
            </a: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in NM911 road- Val: 3097</a:t>
            </a:r>
          </a:p>
          <a:p>
            <a:pPr fontAlgn="b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GIS-MSAG Comparison – Interpreting Results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410" y="5875103"/>
            <a:ext cx="606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 GIS data, Value 3097 is part of YESO and not in FORT SUMNER.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This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is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valid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&amp;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No Correction Needed!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2678" y="2630108"/>
            <a:ext cx="6405241" cy="3244995"/>
            <a:chOff x="361319" y="2711251"/>
            <a:chExt cx="6077771" cy="30120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319" y="2711251"/>
              <a:ext cx="6077771" cy="301206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737144" y="4935338"/>
              <a:ext cx="956790" cy="11505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85549" y="4935338"/>
              <a:ext cx="956790" cy="11505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val 1"/>
          <p:cNvSpPr/>
          <p:nvPr/>
        </p:nvSpPr>
        <p:spPr>
          <a:xfrm>
            <a:off x="7824083" y="4770783"/>
            <a:ext cx="1590261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779" y="3339940"/>
            <a:ext cx="5559661" cy="271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06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EDUNNHL|FORTSUMNER|00943 – </a:t>
            </a: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Not in MSAG- </a:t>
            </a:r>
            <a:r>
              <a:rPr lang="en-US" sz="2400" u="sng" dirty="0" err="1">
                <a:latin typeface="Cambria" panose="02040503050406030204" pitchFamily="18" charset="0"/>
                <a:ea typeface="Cambria" panose="02040503050406030204" pitchFamily="18" charset="0"/>
              </a:rPr>
              <a:t>Rng</a:t>
            </a: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: 800-1299, Val: 1499 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EDUNNHL|FORTSUMNER|00940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4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not have a road centerline match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GIS-MSAG Comparison – Interpreting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65" y="3881532"/>
            <a:ext cx="4695825" cy="163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743" y="3881532"/>
            <a:ext cx="4981575" cy="167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3414" y="3262501"/>
            <a:ext cx="417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Derived from GIS data (road centerlines)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6743" y="3262501"/>
            <a:ext cx="351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Derived from MSAG from 911NET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8966" y="5719269"/>
            <a:ext cx="909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Fix: Data Providers &amp; PSAPs must coordinate to establish the authoritative dataset and update the non-authoritative dataset!</a:t>
            </a:r>
          </a:p>
        </p:txBody>
      </p:sp>
    </p:spTree>
    <p:extLst>
      <p:ext uri="{BB962C8B-B14F-4D97-AF65-F5344CB8AC3E}">
        <p14:creationId xmlns:p14="http://schemas.microsoft.com/office/powerpoint/2010/main" val="270128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GIS-ALI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Tabular ALI data are compared with GIS address point data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no exact matches found in the addresses then those records will be compared with Road Centerline data to see if the address fits within the address range of the corresponding segment</a:t>
            </a:r>
          </a:p>
          <a:p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Address Number, Road Name columns (STR_DIR, STR_PRETYPE, STR_NAME, STR_SUFFIX, POST_DIR), MSAG Community,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ESN</a:t>
            </a:r>
          </a:p>
        </p:txBody>
      </p:sp>
    </p:spTree>
    <p:extLst>
      <p:ext uri="{BB962C8B-B14F-4D97-AF65-F5344CB8AC3E}">
        <p14:creationId xmlns:p14="http://schemas.microsoft.com/office/powerpoint/2010/main" val="20164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ALI Comparison Report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11175"/>
            <a:ext cx="10515600" cy="22126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2494" y="3443189"/>
            <a:ext cx="636927" cy="1380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307961" y="3209859"/>
            <a:ext cx="1917087" cy="1690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4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GIS-ALI Comparison – Interpreting Results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Exact NM911 Address Point Match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Address Points Where Clause 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ADD_NUMBER=1115 AND MSAG_COM='FORT SUMNER' AND (ADD_SUFFIX IS NULL or ADD_SUFFIX='') AND (STR_DIR IS NULL or STR_DIR='N') AND STR_NAME_1 = '10TH HL' and ( ESN = '943' OR ESN= '00943')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666760"/>
              </p:ext>
            </p:extLst>
          </p:nvPr>
        </p:nvGraphicFramePr>
        <p:xfrm>
          <a:off x="1117557" y="2600954"/>
          <a:ext cx="8147555" cy="457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572">
                  <a:extLst>
                    <a:ext uri="{9D8B030D-6E8A-4147-A177-3AD203B41FA5}">
                      <a16:colId xmlns:a16="http://schemas.microsoft.com/office/drawing/2014/main" val="4058381214"/>
                    </a:ext>
                  </a:extLst>
                </a:gridCol>
                <a:gridCol w="1047348">
                  <a:extLst>
                    <a:ext uri="{9D8B030D-6E8A-4147-A177-3AD203B41FA5}">
                      <a16:colId xmlns:a16="http://schemas.microsoft.com/office/drawing/2014/main" val="649415076"/>
                    </a:ext>
                  </a:extLst>
                </a:gridCol>
                <a:gridCol w="965737">
                  <a:extLst>
                    <a:ext uri="{9D8B030D-6E8A-4147-A177-3AD203B41FA5}">
                      <a16:colId xmlns:a16="http://schemas.microsoft.com/office/drawing/2014/main" val="3766600805"/>
                    </a:ext>
                  </a:extLst>
                </a:gridCol>
                <a:gridCol w="1033747">
                  <a:extLst>
                    <a:ext uri="{9D8B030D-6E8A-4147-A177-3AD203B41FA5}">
                      <a16:colId xmlns:a16="http://schemas.microsoft.com/office/drawing/2014/main" val="3086530886"/>
                    </a:ext>
                  </a:extLst>
                </a:gridCol>
                <a:gridCol w="1237775">
                  <a:extLst>
                    <a:ext uri="{9D8B030D-6E8A-4147-A177-3AD203B41FA5}">
                      <a16:colId xmlns:a16="http://schemas.microsoft.com/office/drawing/2014/main" val="34137825"/>
                    </a:ext>
                  </a:extLst>
                </a:gridCol>
                <a:gridCol w="1251377">
                  <a:extLst>
                    <a:ext uri="{9D8B030D-6E8A-4147-A177-3AD203B41FA5}">
                      <a16:colId xmlns:a16="http://schemas.microsoft.com/office/drawing/2014/main" val="1697824439"/>
                    </a:ext>
                  </a:extLst>
                </a:gridCol>
                <a:gridCol w="639291">
                  <a:extLst>
                    <a:ext uri="{9D8B030D-6E8A-4147-A177-3AD203B41FA5}">
                      <a16:colId xmlns:a16="http://schemas.microsoft.com/office/drawing/2014/main" val="3197351721"/>
                    </a:ext>
                  </a:extLst>
                </a:gridCol>
                <a:gridCol w="761708">
                  <a:extLst>
                    <a:ext uri="{9D8B030D-6E8A-4147-A177-3AD203B41FA5}">
                      <a16:colId xmlns:a16="http://schemas.microsoft.com/office/drawing/2014/main" val="1345914426"/>
                    </a:ext>
                  </a:extLst>
                </a:gridCol>
              </a:tblGrid>
              <a:tr h="23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PHONE_NUMBER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ADD_SUFFIX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STR_DIR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STR_NAME_1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COMMUNITY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ESN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DPID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6501082"/>
                  </a:ext>
                </a:extLst>
              </a:tr>
              <a:tr h="2240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5753552218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1115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10TH HL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FORT SUMNER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00943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DB_CO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4778991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117557" y="2881937"/>
            <a:ext cx="692324" cy="176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GIS-ALI Comparison – Interpreting Results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No Match found in NM911 Address Points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Address Point Where Clause: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ADD_NUMBER=709 AND MSAG_COM='FORT SUMNER' AND (ADD_SUFFIX IS NULL or ADD_SUFFIX='') AND (STR_DIR IS NULL or STR_DIR='N') AND STR_NAME_1 = '2ND ST' and ( ESN = '943' OR ESN= '00943') 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Road Centerline Where Clause: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COMPARE ='N2NDST|FORTSUMNER|00943' AND CAST(HIGH AS INTEGER) &gt;= 709 AND  CAST(LOW AS INTEGER) &lt;=709 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38693"/>
              </p:ext>
            </p:extLst>
          </p:nvPr>
        </p:nvGraphicFramePr>
        <p:xfrm>
          <a:off x="1341616" y="2516175"/>
          <a:ext cx="7959830" cy="457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2679">
                  <a:extLst>
                    <a:ext uri="{9D8B030D-6E8A-4147-A177-3AD203B41FA5}">
                      <a16:colId xmlns:a16="http://schemas.microsoft.com/office/drawing/2014/main" val="1497425724"/>
                    </a:ext>
                  </a:extLst>
                </a:gridCol>
                <a:gridCol w="1023217">
                  <a:extLst>
                    <a:ext uri="{9D8B030D-6E8A-4147-A177-3AD203B41FA5}">
                      <a16:colId xmlns:a16="http://schemas.microsoft.com/office/drawing/2014/main" val="497776314"/>
                    </a:ext>
                  </a:extLst>
                </a:gridCol>
                <a:gridCol w="943486">
                  <a:extLst>
                    <a:ext uri="{9D8B030D-6E8A-4147-A177-3AD203B41FA5}">
                      <a16:colId xmlns:a16="http://schemas.microsoft.com/office/drawing/2014/main" val="1301415594"/>
                    </a:ext>
                  </a:extLst>
                </a:gridCol>
                <a:gridCol w="1009928">
                  <a:extLst>
                    <a:ext uri="{9D8B030D-6E8A-4147-A177-3AD203B41FA5}">
                      <a16:colId xmlns:a16="http://schemas.microsoft.com/office/drawing/2014/main" val="2850472315"/>
                    </a:ext>
                  </a:extLst>
                </a:gridCol>
                <a:gridCol w="1209256">
                  <a:extLst>
                    <a:ext uri="{9D8B030D-6E8A-4147-A177-3AD203B41FA5}">
                      <a16:colId xmlns:a16="http://schemas.microsoft.com/office/drawing/2014/main" val="386391538"/>
                    </a:ext>
                  </a:extLst>
                </a:gridCol>
                <a:gridCol w="1222545">
                  <a:extLst>
                    <a:ext uri="{9D8B030D-6E8A-4147-A177-3AD203B41FA5}">
                      <a16:colId xmlns:a16="http://schemas.microsoft.com/office/drawing/2014/main" val="301721878"/>
                    </a:ext>
                  </a:extLst>
                </a:gridCol>
                <a:gridCol w="624561">
                  <a:extLst>
                    <a:ext uri="{9D8B030D-6E8A-4147-A177-3AD203B41FA5}">
                      <a16:colId xmlns:a16="http://schemas.microsoft.com/office/drawing/2014/main" val="3720860660"/>
                    </a:ext>
                  </a:extLst>
                </a:gridCol>
                <a:gridCol w="744158">
                  <a:extLst>
                    <a:ext uri="{9D8B030D-6E8A-4147-A177-3AD203B41FA5}">
                      <a16:colId xmlns:a16="http://schemas.microsoft.com/office/drawing/2014/main" val="2203422887"/>
                    </a:ext>
                  </a:extLst>
                </a:gridCol>
              </a:tblGrid>
              <a:tr h="23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PHONE_NUMBER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ADD_SUFFIX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STR_DIR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STR_NAME_1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COMMUNITY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ESN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DPID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68947750"/>
                  </a:ext>
                </a:extLst>
              </a:tr>
              <a:tr h="2240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5753557131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709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2ND ST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FORT SUMNER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00943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DB_CO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1725141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341616" y="2799956"/>
            <a:ext cx="663758" cy="173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7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GIS Data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Assessment Workflow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3638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955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No Match found in NM911 Address Points or Road Centerlines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Address Point Where Clause: 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ADD_NUMBER=339 AND MSAG_COM='FORT SUMNER' AND (ADD_SUFFIX IS NULL or ADD_SUFFIX='') AND (STR_DIR IS NULL or STR_DIR='S') AND STR_NAME_1 = '14TH ST' and ( ESN = '941' OR ESN= '00941') 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Road Centerline Where Clause: 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COMPARE ='S14THST|FORTSUMNER|00941' AND CAST(HIGH AS INTEGER) &gt;= 339 AND  CAST(LOW AS INTEGER) &lt;=339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GIS-ALI Comparison – Interpreting Results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17582"/>
              </p:ext>
            </p:extLst>
          </p:nvPr>
        </p:nvGraphicFramePr>
        <p:xfrm>
          <a:off x="1338294" y="2452530"/>
          <a:ext cx="7969207" cy="5631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4073">
                  <a:extLst>
                    <a:ext uri="{9D8B030D-6E8A-4147-A177-3AD203B41FA5}">
                      <a16:colId xmlns:a16="http://schemas.microsoft.com/office/drawing/2014/main" val="3972782743"/>
                    </a:ext>
                  </a:extLst>
                </a:gridCol>
                <a:gridCol w="1024422">
                  <a:extLst>
                    <a:ext uri="{9D8B030D-6E8A-4147-A177-3AD203B41FA5}">
                      <a16:colId xmlns:a16="http://schemas.microsoft.com/office/drawing/2014/main" val="278083804"/>
                    </a:ext>
                  </a:extLst>
                </a:gridCol>
                <a:gridCol w="944597">
                  <a:extLst>
                    <a:ext uri="{9D8B030D-6E8A-4147-A177-3AD203B41FA5}">
                      <a16:colId xmlns:a16="http://schemas.microsoft.com/office/drawing/2014/main" val="3203284836"/>
                    </a:ext>
                  </a:extLst>
                </a:gridCol>
                <a:gridCol w="1011118">
                  <a:extLst>
                    <a:ext uri="{9D8B030D-6E8A-4147-A177-3AD203B41FA5}">
                      <a16:colId xmlns:a16="http://schemas.microsoft.com/office/drawing/2014/main" val="1975245803"/>
                    </a:ext>
                  </a:extLst>
                </a:gridCol>
                <a:gridCol w="1210681">
                  <a:extLst>
                    <a:ext uri="{9D8B030D-6E8A-4147-A177-3AD203B41FA5}">
                      <a16:colId xmlns:a16="http://schemas.microsoft.com/office/drawing/2014/main" val="4051244813"/>
                    </a:ext>
                  </a:extLst>
                </a:gridCol>
                <a:gridCol w="1223985">
                  <a:extLst>
                    <a:ext uri="{9D8B030D-6E8A-4147-A177-3AD203B41FA5}">
                      <a16:colId xmlns:a16="http://schemas.microsoft.com/office/drawing/2014/main" val="1305413138"/>
                    </a:ext>
                  </a:extLst>
                </a:gridCol>
                <a:gridCol w="625297">
                  <a:extLst>
                    <a:ext uri="{9D8B030D-6E8A-4147-A177-3AD203B41FA5}">
                      <a16:colId xmlns:a16="http://schemas.microsoft.com/office/drawing/2014/main" val="3649698083"/>
                    </a:ext>
                  </a:extLst>
                </a:gridCol>
                <a:gridCol w="745034">
                  <a:extLst>
                    <a:ext uri="{9D8B030D-6E8A-4147-A177-3AD203B41FA5}">
                      <a16:colId xmlns:a16="http://schemas.microsoft.com/office/drawing/2014/main" val="2194808055"/>
                    </a:ext>
                  </a:extLst>
                </a:gridCol>
              </a:tblGrid>
              <a:tr h="2871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PHONE_NUMBER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ADD_SUFFIX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STR_DIR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STR_NAME_1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COMMUNITY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ESN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DPID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8774159"/>
                  </a:ext>
                </a:extLst>
              </a:tr>
              <a:tr h="27606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5753556204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339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14TH ST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FORT SUMNER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00941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DB_CO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1106747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338294" y="2831487"/>
            <a:ext cx="667080" cy="184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91741" y="2036904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PRIORITY!!!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3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MSAG Updates: How?</a:t>
            </a:r>
          </a:p>
        </p:txBody>
      </p:sp>
      <p:sp>
        <p:nvSpPr>
          <p:cNvPr id="28674" name="Content Placeholder 4"/>
          <p:cNvSpPr>
            <a:spLocks noGrp="1"/>
          </p:cNvSpPr>
          <p:nvPr>
            <p:ph idx="1"/>
          </p:nvPr>
        </p:nvSpPr>
        <p:spPr>
          <a:xfrm>
            <a:off x="1202919" y="2011680"/>
            <a:ext cx="5807481" cy="4206240"/>
          </a:xfrm>
        </p:spPr>
        <p:txBody>
          <a:bodyPr/>
          <a:lstStyle/>
          <a:p>
            <a:pPr eaLnBrk="1" hangingPunct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Intrado Integrated User Portal (9-1-1 NET) Portal</a:t>
            </a:r>
          </a:p>
          <a:p>
            <a:pPr eaLnBrk="1" hangingPunct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You’re not changing the MSAG – you’re submitting a change which must be accepted by Intrado</a:t>
            </a:r>
          </a:p>
          <a:p>
            <a:pPr eaLnBrk="1" hangingPunct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Intrado then notifies you through the system if the change is accepted</a:t>
            </a:r>
          </a:p>
          <a:p>
            <a:pPr eaLnBrk="1" hangingPunct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Unaccepted edits may need additional review and verification</a:t>
            </a:r>
          </a:p>
          <a:p>
            <a:pPr eaLnBrk="1" hangingPunct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362200"/>
            <a:ext cx="4360654" cy="289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9593" y="6172200"/>
            <a:ext cx="14670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9-1-1net.intrado.com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406" y="4876800"/>
            <a:ext cx="4566194" cy="116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8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MSAG Updates: Tools/Functions</a:t>
            </a:r>
          </a:p>
        </p:txBody>
      </p:sp>
      <p:sp>
        <p:nvSpPr>
          <p:cNvPr id="28674" name="Content Placeholder 4"/>
          <p:cNvSpPr>
            <a:spLocks noGrp="1"/>
          </p:cNvSpPr>
          <p:nvPr>
            <p:ph idx="1"/>
          </p:nvPr>
        </p:nvSpPr>
        <p:spPr>
          <a:xfrm>
            <a:off x="1202919" y="2011680"/>
            <a:ext cx="5655081" cy="4206240"/>
          </a:xfrm>
        </p:spPr>
        <p:txBody>
          <a:bodyPr/>
          <a:lstStyle/>
          <a:p>
            <a:pPr eaLnBrk="1" hangingPunct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MSAG Tools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MSAG Query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MSAG Insert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Query CR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919" y="3810000"/>
            <a:ext cx="2047875" cy="1504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858511"/>
            <a:ext cx="7010400" cy="1677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239" y="3505200"/>
            <a:ext cx="5314561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5020271"/>
            <a:ext cx="6629400" cy="150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281" y="1724174"/>
            <a:ext cx="6676103" cy="3288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33800"/>
            <a:ext cx="5265350" cy="2450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3368641"/>
            <a:ext cx="140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MSAG Insert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48600" y="1137166"/>
            <a:ext cx="241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Query Change Request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73" y="762000"/>
            <a:ext cx="5272277" cy="220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19" y="394755"/>
            <a:ext cx="126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MSAG Split</a:t>
            </a:r>
          </a:p>
        </p:txBody>
      </p:sp>
    </p:spTree>
    <p:extLst>
      <p:ext uri="{BB962C8B-B14F-4D97-AF65-F5344CB8AC3E}">
        <p14:creationId xmlns:p14="http://schemas.microsoft.com/office/powerpoint/2010/main" val="333072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1943100" cy="1495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14312"/>
            <a:ext cx="4847063" cy="167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028305"/>
            <a:ext cx="4837396" cy="4432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667000"/>
            <a:ext cx="58903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1933575" cy="1495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533400"/>
            <a:ext cx="5810250" cy="1608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2362200"/>
            <a:ext cx="602596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Local Exchange Carrier (LECs) &amp; MSAG Updates</a:t>
            </a:r>
          </a:p>
        </p:txBody>
      </p:sp>
      <p:sp>
        <p:nvSpPr>
          <p:cNvPr id="28674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While Lumen (formerly CenturyLink) holds the 9-1-1 Database contract for the state, and contracts with Intrado, there are a dozen or more other phone companies in New Mexico</a:t>
            </a:r>
          </a:p>
          <a:p>
            <a:pPr eaLnBrk="1" hangingPunct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Each maintains customer service records with valid 9-1-1 addresses</a:t>
            </a:r>
          </a:p>
          <a:p>
            <a:pPr eaLnBrk="1" hangingPunct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Every time one of those records changes, the local phone company updates its records with Intrado through an SOI (Service Order Input)</a:t>
            </a:r>
          </a:p>
          <a:p>
            <a:pPr eaLnBrk="1" hangingPunct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These are done every day, and pass all adds/changes/deletes in their systems to Intrado for the 9-1-1 database</a:t>
            </a:r>
          </a:p>
          <a:p>
            <a:pPr eaLnBrk="1" hangingPunct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Making a change with Intrado does not make a change with the local phone company. And their data will overwrite what’s in the 9-1-1 database, so must be accurate too!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4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BA91-76BD-485C-AF33-3B54D894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ArcGIS Hub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11F515-7E73-4E0E-A129-EA93072F8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256" y="1586475"/>
            <a:ext cx="8508521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A2211-A344-496D-BB26-C2651938A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566" y="1996389"/>
            <a:ext cx="6738938" cy="2652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DA75F8-4D88-4270-A1A1-1FF472D2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774" y="4287368"/>
            <a:ext cx="3747473" cy="24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13CE1E-DD4D-4A86-A1ED-4DB399EFFB8C}"/>
              </a:ext>
            </a:extLst>
          </p:cNvPr>
          <p:cNvSpPr/>
          <p:nvPr/>
        </p:nvSpPr>
        <p:spPr>
          <a:xfrm>
            <a:off x="1737594" y="6097172"/>
            <a:ext cx="3520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https://nm911-hub.maps.arcgis.com/</a:t>
            </a:r>
          </a:p>
        </p:txBody>
      </p:sp>
    </p:spTree>
    <p:extLst>
      <p:ext uri="{BB962C8B-B14F-4D97-AF65-F5344CB8AC3E}">
        <p14:creationId xmlns:p14="http://schemas.microsoft.com/office/powerpoint/2010/main" val="26582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07994" y="0"/>
            <a:ext cx="4984006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Data/Technical Questions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Sandeep Talasila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 Data Analysis Center, UNM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Email: nm911@edac.unm.edu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Phone: (505) 277-3622 x250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NM911 Data Portal: Submit a support request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General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Questions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Tyler Fossett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GIS Coordinator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 Department of Finance &amp; Administration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Email: Tyler.Fossett@dfa.nm.gov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Phone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(505)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500-5587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032" y="4528104"/>
            <a:ext cx="2560320" cy="592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86" y="3414469"/>
            <a:ext cx="2245013" cy="482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69" y="1074211"/>
            <a:ext cx="1647446" cy="182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319175"/>
              </p:ext>
            </p:extLst>
          </p:nvPr>
        </p:nvGraphicFramePr>
        <p:xfrm>
          <a:off x="1167088" y="991707"/>
          <a:ext cx="9722947" cy="5134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523">
                  <a:extLst>
                    <a:ext uri="{9D8B030D-6E8A-4147-A177-3AD203B41FA5}">
                      <a16:colId xmlns:a16="http://schemas.microsoft.com/office/drawing/2014/main" val="4252187888"/>
                    </a:ext>
                  </a:extLst>
                </a:gridCol>
                <a:gridCol w="9223424">
                  <a:extLst>
                    <a:ext uri="{9D8B030D-6E8A-4147-A177-3AD203B41FA5}">
                      <a16:colId xmlns:a16="http://schemas.microsoft.com/office/drawing/2014/main" val="2582104896"/>
                    </a:ext>
                  </a:extLst>
                </a:gridCol>
              </a:tblGrid>
              <a:tr h="10268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Collection</a:t>
                      </a:r>
                    </a:p>
                  </a:txBody>
                  <a:tcPr marL="28932" marR="28932" marT="14466" marB="14466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165535"/>
                  </a:ext>
                </a:extLst>
              </a:tr>
              <a:tr h="10268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Conversion</a:t>
                      </a:r>
                    </a:p>
                  </a:txBody>
                  <a:tcPr marL="28932" marR="28932" marT="14466" marB="14466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720710"/>
                  </a:ext>
                </a:extLst>
              </a:tr>
              <a:tr h="1026830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Processing/ Assessment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551704"/>
                  </a:ext>
                </a:extLst>
              </a:tr>
              <a:tr h="10268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Reporting</a:t>
                      </a:r>
                    </a:p>
                  </a:txBody>
                  <a:tcPr marL="28932" marR="28932" marT="14466" marB="14466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059264"/>
                  </a:ext>
                </a:extLst>
              </a:tr>
              <a:tr h="10268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Aggregating &amp; Publishing</a:t>
                      </a:r>
                    </a:p>
                  </a:txBody>
                  <a:tcPr marL="28932" marR="28932" marT="14466" marB="14466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1026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418896" y="1279076"/>
            <a:ext cx="725234" cy="318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Email notification to GIS POCs</a:t>
            </a:r>
          </a:p>
        </p:txBody>
      </p:sp>
      <p:sp>
        <p:nvSpPr>
          <p:cNvPr id="8" name="Diamond 7"/>
          <p:cNvSpPr/>
          <p:nvPr/>
        </p:nvSpPr>
        <p:spPr>
          <a:xfrm>
            <a:off x="3380445" y="1134112"/>
            <a:ext cx="601714" cy="60149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Data Upload to the NM911 Data Portal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85664" y="2136278"/>
            <a:ext cx="642938" cy="38061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Notify GIS POCs &amp; Receive Feedback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40874" y="2702132"/>
            <a:ext cx="941261" cy="3806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Create a version of NM911 geodatabase for each GIS data provider</a:t>
            </a:r>
          </a:p>
        </p:txBody>
      </p:sp>
      <p:sp>
        <p:nvSpPr>
          <p:cNvPr id="12" name="Diamond 11"/>
          <p:cNvSpPr/>
          <p:nvPr/>
        </p:nvSpPr>
        <p:spPr>
          <a:xfrm>
            <a:off x="3394302" y="2058612"/>
            <a:ext cx="575660" cy="565387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Check for valid data attributes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46503" y="3350781"/>
            <a:ext cx="940206" cy="4398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Spatial and Tabular checks</a:t>
            </a:r>
          </a:p>
          <a:p>
            <a:pPr algn="ctr"/>
            <a:r>
              <a:rPr lang="en-US" sz="450" dirty="0"/>
              <a:t>Topology Checks</a:t>
            </a:r>
          </a:p>
          <a:p>
            <a:pPr algn="ctr"/>
            <a:r>
              <a:rPr lang="en-US" sz="450" dirty="0"/>
              <a:t>Data Reviewer Checks</a:t>
            </a:r>
          </a:p>
          <a:p>
            <a:pPr algn="ctr"/>
            <a:r>
              <a:rPr lang="en-US" sz="450" dirty="0"/>
              <a:t>Create Fishbone lines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27489" y="4132955"/>
            <a:ext cx="1028700" cy="5143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Generate Monthly Data Assessment Reports, Quarterly MSAG/ALI/GIS Comparison Reports and corresponding error geodatabases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80222" y="4202546"/>
            <a:ext cx="853821" cy="3857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Upload reports and error geodatabases to the NM911 Data Portal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72144" y="5581932"/>
            <a:ext cx="739391" cy="40351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Aggregate address and road data to create a statewide master datasets</a:t>
            </a:r>
          </a:p>
        </p:txBody>
      </p:sp>
      <p:cxnSp>
        <p:nvCxnSpPr>
          <p:cNvPr id="48" name="Straight Arrow Connector 47"/>
          <p:cNvCxnSpPr>
            <a:stCxn id="8" idx="3"/>
            <a:endCxn id="69" idx="5"/>
          </p:cNvCxnSpPr>
          <p:nvPr/>
        </p:nvCxnSpPr>
        <p:spPr>
          <a:xfrm flipV="1">
            <a:off x="3982158" y="1429040"/>
            <a:ext cx="395318" cy="58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" idx="3"/>
            <a:endCxn id="8" idx="1"/>
          </p:cNvCxnSpPr>
          <p:nvPr/>
        </p:nvCxnSpPr>
        <p:spPr>
          <a:xfrm flipV="1">
            <a:off x="3144130" y="1434859"/>
            <a:ext cx="236315" cy="36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arallelogram 68"/>
          <p:cNvSpPr/>
          <p:nvPr/>
        </p:nvSpPr>
        <p:spPr>
          <a:xfrm>
            <a:off x="4337614" y="1269591"/>
            <a:ext cx="601790" cy="318897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Check data formats</a:t>
            </a:r>
          </a:p>
        </p:txBody>
      </p:sp>
      <p:cxnSp>
        <p:nvCxnSpPr>
          <p:cNvPr id="20" name="Elbow Connector 19"/>
          <p:cNvCxnSpPr>
            <a:stCxn id="69" idx="3"/>
            <a:endCxn id="12" idx="0"/>
          </p:cNvCxnSpPr>
          <p:nvPr/>
        </p:nvCxnSpPr>
        <p:spPr>
          <a:xfrm rot="5400000">
            <a:off x="3905328" y="1365292"/>
            <a:ext cx="470123" cy="916515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1" idx="2"/>
            <a:endCxn id="13" idx="0"/>
          </p:cNvCxnSpPr>
          <p:nvPr/>
        </p:nvCxnSpPr>
        <p:spPr>
          <a:xfrm>
            <a:off x="4311505" y="3082751"/>
            <a:ext cx="5101" cy="2680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3"/>
            <a:endCxn id="15" idx="1"/>
          </p:cNvCxnSpPr>
          <p:nvPr/>
        </p:nvCxnSpPr>
        <p:spPr>
          <a:xfrm>
            <a:off x="5556189" y="4390131"/>
            <a:ext cx="624033" cy="52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14" idx="2"/>
            <a:endCxn id="16" idx="0"/>
          </p:cNvCxnSpPr>
          <p:nvPr/>
        </p:nvCxnSpPr>
        <p:spPr>
          <a:xfrm>
            <a:off x="5041839" y="4647305"/>
            <a:ext cx="1" cy="9346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2853865" y="4198589"/>
            <a:ext cx="854693" cy="38308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Update monthly error statistics for each data provider on the NM911 GIS Dashboard</a:t>
            </a:r>
          </a:p>
        </p:txBody>
      </p:sp>
      <p:cxnSp>
        <p:nvCxnSpPr>
          <p:cNvPr id="95" name="Straight Arrow Connector 94"/>
          <p:cNvCxnSpPr>
            <a:stCxn id="14" idx="1"/>
            <a:endCxn id="82" idx="3"/>
          </p:cNvCxnSpPr>
          <p:nvPr/>
        </p:nvCxnSpPr>
        <p:spPr>
          <a:xfrm flipH="1">
            <a:off x="3708558" y="4390130"/>
            <a:ext cx="818931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3450874" y="5581958"/>
            <a:ext cx="780002" cy="40351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Deliver to NM DFA for PSAP updates &amp; publish to RGIS data clearinghouse for public access</a:t>
            </a:r>
          </a:p>
        </p:txBody>
      </p:sp>
      <p:cxnSp>
        <p:nvCxnSpPr>
          <p:cNvPr id="101" name="Straight Arrow Connector 100"/>
          <p:cNvCxnSpPr>
            <a:stCxn id="16" idx="1"/>
            <a:endCxn id="97" idx="3"/>
          </p:cNvCxnSpPr>
          <p:nvPr/>
        </p:nvCxnSpPr>
        <p:spPr>
          <a:xfrm flipH="1">
            <a:off x="4230876" y="5783690"/>
            <a:ext cx="441268" cy="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4846178" y="2181534"/>
            <a:ext cx="455025" cy="300659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If invalid</a:t>
            </a:r>
          </a:p>
        </p:txBody>
      </p:sp>
      <p:cxnSp>
        <p:nvCxnSpPr>
          <p:cNvPr id="106" name="Straight Arrow Connector 105"/>
          <p:cNvCxnSpPr>
            <a:stCxn id="12" idx="3"/>
            <a:endCxn id="103" idx="2"/>
          </p:cNvCxnSpPr>
          <p:nvPr/>
        </p:nvCxnSpPr>
        <p:spPr>
          <a:xfrm flipV="1">
            <a:off x="3969962" y="2331864"/>
            <a:ext cx="876216" cy="944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5363141" y="1286456"/>
            <a:ext cx="479563" cy="303143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If invalid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6180222" y="4904493"/>
            <a:ext cx="853821" cy="4865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Technical Assistance with Data upload, Understanding reports and error data &amp; Data Correction</a:t>
            </a:r>
          </a:p>
        </p:txBody>
      </p:sp>
      <p:cxnSp>
        <p:nvCxnSpPr>
          <p:cNvPr id="147" name="Straight Arrow Connector 146"/>
          <p:cNvCxnSpPr>
            <a:stCxn id="69" idx="2"/>
            <a:endCxn id="108" idx="2"/>
          </p:cNvCxnSpPr>
          <p:nvPr/>
        </p:nvCxnSpPr>
        <p:spPr>
          <a:xfrm>
            <a:off x="4899542" y="1429040"/>
            <a:ext cx="463599" cy="898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Elbow Connector 167"/>
          <p:cNvCxnSpPr>
            <a:stCxn id="10" idx="3"/>
            <a:endCxn id="133" idx="3"/>
          </p:cNvCxnSpPr>
          <p:nvPr/>
        </p:nvCxnSpPr>
        <p:spPr>
          <a:xfrm>
            <a:off x="6928601" y="2326588"/>
            <a:ext cx="105442" cy="2821170"/>
          </a:xfrm>
          <a:prstGeom prst="bentConnector3">
            <a:avLst>
              <a:gd name="adj1" fmla="val 221951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416877" y="2698935"/>
            <a:ext cx="725234" cy="3806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Crosswalk data to NM911 GIS Data Model</a:t>
            </a:r>
          </a:p>
        </p:txBody>
      </p:sp>
      <p:cxnSp>
        <p:nvCxnSpPr>
          <p:cNvPr id="4" name="Elbow Connector 3"/>
          <p:cNvCxnSpPr>
            <a:stCxn id="12" idx="1"/>
            <a:endCxn id="2" idx="0"/>
          </p:cNvCxnSpPr>
          <p:nvPr/>
        </p:nvCxnSpPr>
        <p:spPr>
          <a:xfrm rot="10800000" flipV="1">
            <a:off x="2779495" y="2341305"/>
            <a:ext cx="614807" cy="357630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3"/>
            <a:endCxn id="11" idx="1"/>
          </p:cNvCxnSpPr>
          <p:nvPr/>
        </p:nvCxnSpPr>
        <p:spPr>
          <a:xfrm>
            <a:off x="3142111" y="2889245"/>
            <a:ext cx="698763" cy="31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949385" y="1282523"/>
            <a:ext cx="726281" cy="321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MSAG data download from Intrado (quarterly)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378704" y="1287970"/>
            <a:ext cx="725234" cy="321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ALI data download from Intrado </a:t>
            </a:r>
            <a:br>
              <a:rPr lang="en-US" sz="450" dirty="0"/>
            </a:br>
            <a:r>
              <a:rPr lang="en-US" sz="450" dirty="0"/>
              <a:t>(once a year)</a:t>
            </a:r>
          </a:p>
        </p:txBody>
      </p:sp>
      <p:sp>
        <p:nvSpPr>
          <p:cNvPr id="7" name="Rectangle 6"/>
          <p:cNvSpPr/>
          <p:nvPr/>
        </p:nvSpPr>
        <p:spPr>
          <a:xfrm>
            <a:off x="8652423" y="2046256"/>
            <a:ext cx="726281" cy="3806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Parse data to GIS tables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9334049" y="2714612"/>
            <a:ext cx="725234" cy="3778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Extract data per each PSAP boundary area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95769" y="2718345"/>
            <a:ext cx="1080135" cy="3778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Extract and aggregate recent address and road data for all local jurisdictions within each PSAP boundary area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42828" y="3350781"/>
            <a:ext cx="941261" cy="4398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MSAG to GIS Data Comparison</a:t>
            </a:r>
          </a:p>
          <a:p>
            <a:pPr algn="ctr"/>
            <a:r>
              <a:rPr lang="en-US" sz="450" dirty="0"/>
              <a:t>ALI to GIS Data Comparison</a:t>
            </a:r>
          </a:p>
        </p:txBody>
      </p:sp>
      <p:cxnSp>
        <p:nvCxnSpPr>
          <p:cNvPr id="32" name="Elbow Connector 31"/>
          <p:cNvCxnSpPr>
            <a:stCxn id="13" idx="3"/>
            <a:endCxn id="14" idx="0"/>
          </p:cNvCxnSpPr>
          <p:nvPr/>
        </p:nvCxnSpPr>
        <p:spPr>
          <a:xfrm>
            <a:off x="4786709" y="3570721"/>
            <a:ext cx="255130" cy="562235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9" idx="1"/>
            <a:endCxn id="14" idx="0"/>
          </p:cNvCxnSpPr>
          <p:nvPr/>
        </p:nvCxnSpPr>
        <p:spPr>
          <a:xfrm rot="10800000" flipV="1">
            <a:off x="5041840" y="3570720"/>
            <a:ext cx="3500989" cy="562235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5" idx="2"/>
            <a:endCxn id="133" idx="0"/>
          </p:cNvCxnSpPr>
          <p:nvPr/>
        </p:nvCxnSpPr>
        <p:spPr>
          <a:xfrm>
            <a:off x="6607133" y="4588309"/>
            <a:ext cx="0" cy="3161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26" idx="2"/>
            <a:endCxn id="7" idx="1"/>
          </p:cNvCxnSpPr>
          <p:nvPr/>
        </p:nvCxnSpPr>
        <p:spPr>
          <a:xfrm rot="16200000" flipH="1">
            <a:off x="8165967" y="1750111"/>
            <a:ext cx="633013" cy="339897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>
            <a:stCxn id="27" idx="2"/>
            <a:endCxn id="7" idx="3"/>
          </p:cNvCxnSpPr>
          <p:nvPr/>
        </p:nvCxnSpPr>
        <p:spPr>
          <a:xfrm rot="5400000">
            <a:off x="9246229" y="1741473"/>
            <a:ext cx="627567" cy="362617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95"/>
          <p:cNvCxnSpPr>
            <a:stCxn id="18" idx="3"/>
            <a:endCxn id="19" idx="0"/>
          </p:cNvCxnSpPr>
          <p:nvPr/>
        </p:nvCxnSpPr>
        <p:spPr>
          <a:xfrm>
            <a:off x="8675904" y="2907273"/>
            <a:ext cx="337555" cy="443508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stCxn id="9" idx="1"/>
            <a:endCxn id="19" idx="0"/>
          </p:cNvCxnSpPr>
          <p:nvPr/>
        </p:nvCxnSpPr>
        <p:spPr>
          <a:xfrm rot="10800000" flipV="1">
            <a:off x="9013459" y="2903540"/>
            <a:ext cx="320591" cy="447241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11" idx="3"/>
            <a:endCxn id="18" idx="1"/>
          </p:cNvCxnSpPr>
          <p:nvPr/>
        </p:nvCxnSpPr>
        <p:spPr>
          <a:xfrm>
            <a:off x="4782135" y="2892441"/>
            <a:ext cx="2813634" cy="148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Elbow Connector 147"/>
          <p:cNvCxnSpPr>
            <a:stCxn id="108" idx="6"/>
            <a:endCxn id="10" idx="0"/>
          </p:cNvCxnSpPr>
          <p:nvPr/>
        </p:nvCxnSpPr>
        <p:spPr>
          <a:xfrm>
            <a:off x="5842704" y="1438028"/>
            <a:ext cx="764429" cy="698251"/>
          </a:xfrm>
          <a:prstGeom prst="bentConnector2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03" idx="6"/>
            <a:endCxn id="10" idx="1"/>
          </p:cNvCxnSpPr>
          <p:nvPr/>
        </p:nvCxnSpPr>
        <p:spPr>
          <a:xfrm flipV="1">
            <a:off x="5301203" y="2326588"/>
            <a:ext cx="984461" cy="527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10" idx="2"/>
            <a:endCxn id="15" idx="0"/>
          </p:cNvCxnSpPr>
          <p:nvPr/>
        </p:nvCxnSpPr>
        <p:spPr>
          <a:xfrm>
            <a:off x="6607133" y="2516897"/>
            <a:ext cx="0" cy="16856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175"/>
          <p:cNvSpPr/>
          <p:nvPr/>
        </p:nvSpPr>
        <p:spPr>
          <a:xfrm>
            <a:off x="2150301" y="1104644"/>
            <a:ext cx="5237157" cy="494673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9" name="Freeform 178"/>
          <p:cNvSpPr/>
          <p:nvPr/>
        </p:nvSpPr>
        <p:spPr>
          <a:xfrm>
            <a:off x="4110518" y="1221351"/>
            <a:ext cx="6321615" cy="4247709"/>
          </a:xfrm>
          <a:custGeom>
            <a:avLst/>
            <a:gdLst>
              <a:gd name="connsiteX0" fmla="*/ 6676961 w 11383973"/>
              <a:gd name="connsiteY0" fmla="*/ 6136 h 7769331"/>
              <a:gd name="connsiteX1" fmla="*/ 11383973 w 11383973"/>
              <a:gd name="connsiteY1" fmla="*/ 6136 h 7769331"/>
              <a:gd name="connsiteX2" fmla="*/ 11383973 w 11383973"/>
              <a:gd name="connsiteY2" fmla="*/ 7769331 h 7769331"/>
              <a:gd name="connsiteX3" fmla="*/ 0 w 11383973"/>
              <a:gd name="connsiteY3" fmla="*/ 7769331 h 7769331"/>
              <a:gd name="connsiteX4" fmla="*/ 0 w 11383973"/>
              <a:gd name="connsiteY4" fmla="*/ 4878845 h 7769331"/>
              <a:gd name="connsiteX5" fmla="*/ 3823297 w 11383973"/>
              <a:gd name="connsiteY5" fmla="*/ 4878845 h 7769331"/>
              <a:gd name="connsiteX6" fmla="*/ 3823297 w 11383973"/>
              <a:gd name="connsiteY6" fmla="*/ 6136 h 7769331"/>
              <a:gd name="connsiteX7" fmla="*/ 6769015 w 11383973"/>
              <a:gd name="connsiteY7" fmla="*/ 6136 h 7769331"/>
              <a:gd name="connsiteX8" fmla="*/ 7180188 w 11383973"/>
              <a:gd name="connsiteY8" fmla="*/ 0 h 776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3973" h="7769331">
                <a:moveTo>
                  <a:pt x="6676961" y="6136"/>
                </a:moveTo>
                <a:lnTo>
                  <a:pt x="11383973" y="6136"/>
                </a:lnTo>
                <a:lnTo>
                  <a:pt x="11383973" y="7769331"/>
                </a:lnTo>
                <a:lnTo>
                  <a:pt x="0" y="7769331"/>
                </a:lnTo>
                <a:lnTo>
                  <a:pt x="0" y="4878845"/>
                </a:lnTo>
                <a:lnTo>
                  <a:pt x="3823297" y="4878845"/>
                </a:lnTo>
                <a:lnTo>
                  <a:pt x="3823297" y="6136"/>
                </a:lnTo>
                <a:lnTo>
                  <a:pt x="6769015" y="6136"/>
                </a:lnTo>
                <a:lnTo>
                  <a:pt x="7180188" y="0"/>
                </a:lnTo>
              </a:path>
            </a:pathLst>
          </a:custGeom>
          <a:noFill/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0" name="TextBox 179"/>
          <p:cNvSpPr txBox="1"/>
          <p:nvPr/>
        </p:nvSpPr>
        <p:spPr>
          <a:xfrm>
            <a:off x="3731376" y="755310"/>
            <a:ext cx="2233304" cy="2482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13" dirty="0"/>
              <a:t>Monthly GIS Data Validation Workflow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7208346" y="755310"/>
            <a:ext cx="2678938" cy="24820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3" dirty="0"/>
              <a:t>Quarterly GIS-MSAG-ALI Comparison Workflow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3369036" y="237333"/>
            <a:ext cx="54539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ambria" panose="02040503050406030204" pitchFamily="18" charset="0"/>
                <a:ea typeface="Cambria" panose="02040503050406030204" pitchFamily="18" charset="0"/>
              </a:rPr>
              <a:t>New Mexico 911 (NM911) Program GIS </a:t>
            </a:r>
            <a:r>
              <a:rPr lang="en-US" sz="135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Data Assessment </a:t>
            </a:r>
            <a:r>
              <a:rPr lang="en-US" sz="1350" b="1" dirty="0">
                <a:latin typeface="Cambria" panose="02040503050406030204" pitchFamily="18" charset="0"/>
                <a:ea typeface="Cambria" panose="02040503050406030204" pitchFamily="18" charset="0"/>
              </a:rPr>
              <a:t>Workflow</a:t>
            </a:r>
          </a:p>
        </p:txBody>
      </p:sp>
      <p:cxnSp>
        <p:nvCxnSpPr>
          <p:cNvPr id="203" name="Elbow Connector 202"/>
          <p:cNvCxnSpPr>
            <a:stCxn id="7" idx="2"/>
            <a:endCxn id="9" idx="0"/>
          </p:cNvCxnSpPr>
          <p:nvPr/>
        </p:nvCxnSpPr>
        <p:spPr>
          <a:xfrm rot="16200000" flipH="1">
            <a:off x="9212247" y="2230192"/>
            <a:ext cx="287736" cy="68110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8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Providers were notified via e-mail each month</a:t>
            </a:r>
          </a:p>
          <a:p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NM911 Data Portal </a:t>
            </a:r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https://portal.nm911.org/ </a:t>
            </a:r>
          </a:p>
          <a:p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1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– 15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of each month</a:t>
            </a:r>
          </a:p>
          <a:p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Address points, Road centerlines, and Boundaries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Accepted data formats: </a:t>
            </a:r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Shapefiles (zipped or unzipped), </a:t>
            </a:r>
            <a:r>
              <a:rPr lang="en-US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File </a:t>
            </a:r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geodatabases (zipped)</a:t>
            </a: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1" y="1060259"/>
            <a:ext cx="5943600" cy="456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5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Data Portal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351" r="746" b="48896"/>
          <a:stretch/>
        </p:blipFill>
        <p:spPr>
          <a:xfrm>
            <a:off x="6906596" y="4283977"/>
            <a:ext cx="5069780" cy="2208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934" b="26122"/>
          <a:stretch/>
        </p:blipFill>
        <p:spPr>
          <a:xfrm>
            <a:off x="7122561" y="2112178"/>
            <a:ext cx="4637850" cy="1325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861C71-29E1-4B3C-BBB5-4C4C34ACC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24" y="1521681"/>
            <a:ext cx="6427535" cy="4971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8A938-27EA-4D72-B19D-59C44EFF662F}"/>
              </a:ext>
            </a:extLst>
          </p:cNvPr>
          <p:cNvSpPr txBox="1"/>
          <p:nvPr/>
        </p:nvSpPr>
        <p:spPr>
          <a:xfrm>
            <a:off x="7066309" y="1441060"/>
            <a:ext cx="420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Acknowledgement if upload is a Success!</a:t>
            </a:r>
            <a:br>
              <a:rPr lang="en-US" dirty="0"/>
            </a:b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 email – We try not to SPAM your inbox!!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F1765A-311D-4182-AC36-56155388BB8B}"/>
              </a:ext>
            </a:extLst>
          </p:cNvPr>
          <p:cNvSpPr txBox="1"/>
          <p:nvPr/>
        </p:nvSpPr>
        <p:spPr>
          <a:xfrm>
            <a:off x="6906596" y="3907115"/>
            <a:ext cx="422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seen in the second half of each month.</a:t>
            </a:r>
          </a:p>
        </p:txBody>
      </p:sp>
    </p:spTree>
    <p:extLst>
      <p:ext uri="{BB962C8B-B14F-4D97-AF65-F5344CB8AC3E}">
        <p14:creationId xmlns:p14="http://schemas.microsoft.com/office/powerpoint/2010/main" val="246585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Data Portal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277" b="25448"/>
          <a:stretch/>
        </p:blipFill>
        <p:spPr>
          <a:xfrm>
            <a:off x="440492" y="1590414"/>
            <a:ext cx="2105025" cy="584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511" b="16813"/>
          <a:stretch/>
        </p:blipFill>
        <p:spPr>
          <a:xfrm>
            <a:off x="6536779" y="1293642"/>
            <a:ext cx="2126786" cy="569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779" y="1882961"/>
            <a:ext cx="5106415" cy="416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92" y="4176867"/>
            <a:ext cx="1866900" cy="542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92" y="4736164"/>
            <a:ext cx="5646769" cy="1477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BE0ACA-8915-4200-8234-00A65D77A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492" y="2175032"/>
            <a:ext cx="5490289" cy="188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92783" y="2894549"/>
            <a:ext cx="863951" cy="599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6747</TotalTime>
  <Words>2757</Words>
  <Application>Microsoft Office PowerPoint</Application>
  <PresentationFormat>Widescreen</PresentationFormat>
  <Paragraphs>483</Paragraphs>
  <Slides>58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Cambria</vt:lpstr>
      <vt:lpstr>Office Theme</vt:lpstr>
      <vt:lpstr>1_Office Theme</vt:lpstr>
      <vt:lpstr>New Mexico 911 Program</vt:lpstr>
      <vt:lpstr>What is EDAC’s Role?</vt:lpstr>
      <vt:lpstr>GIS Data Upload Status as of April 2025</vt:lpstr>
      <vt:lpstr>GIS Data Model (Current/Legacy)</vt:lpstr>
      <vt:lpstr>NM911 GIS Data Assessment Workflow</vt:lpstr>
      <vt:lpstr>PowerPoint Presentation</vt:lpstr>
      <vt:lpstr>Data Collection</vt:lpstr>
      <vt:lpstr>NM911 Data Portal</vt:lpstr>
      <vt:lpstr>NM911 Data Portal</vt:lpstr>
      <vt:lpstr>NM911 Data Portal</vt:lpstr>
      <vt:lpstr>Data Translation &amp; Conversion</vt:lpstr>
      <vt:lpstr>Data Translation &amp; Conversion</vt:lpstr>
      <vt:lpstr>Coordinate Systems</vt:lpstr>
      <vt:lpstr>Data Assessment</vt:lpstr>
      <vt:lpstr>Data Assessment</vt:lpstr>
      <vt:lpstr>Data Reporting</vt:lpstr>
      <vt:lpstr>Data Reporting</vt:lpstr>
      <vt:lpstr>Data Correction – Exceptions</vt:lpstr>
      <vt:lpstr>Data Correction – Topology</vt:lpstr>
      <vt:lpstr>Data Correction - Topology</vt:lpstr>
      <vt:lpstr>Data Correction – Address Points Examples</vt:lpstr>
      <vt:lpstr>Data Correction – Address Points Examples</vt:lpstr>
      <vt:lpstr>Data Correction – Road Centerline Examples</vt:lpstr>
      <vt:lpstr>Data Correction – Road Centerline Examples</vt:lpstr>
      <vt:lpstr>Fishbone Lines</vt:lpstr>
      <vt:lpstr>Fishbone Analysis</vt:lpstr>
      <vt:lpstr>Fishbone Analysis</vt:lpstr>
      <vt:lpstr>Fishbone Analysis</vt:lpstr>
      <vt:lpstr>Fishbone Analysis – Good or Bad?</vt:lpstr>
      <vt:lpstr>Fishbone Analysis</vt:lpstr>
      <vt:lpstr>Fishbone Analysis</vt:lpstr>
      <vt:lpstr>Address Parity Anomalies</vt:lpstr>
      <vt:lpstr>GIS-MSAG-ALI Comparison</vt:lpstr>
      <vt:lpstr>The 9-1-1 Database(s)</vt:lpstr>
      <vt:lpstr>PowerPoint Presentation</vt:lpstr>
      <vt:lpstr>PowerPoint Presentation</vt:lpstr>
      <vt:lpstr>PowerPoint Presentation</vt:lpstr>
      <vt:lpstr>GIS-MSAG-ALI Comparison</vt:lpstr>
      <vt:lpstr>GIS-MSAG-ALI Comparison</vt:lpstr>
      <vt:lpstr>GIS-MSAG Comparison</vt:lpstr>
      <vt:lpstr>GIS-MSAG Comparison – Interpreting Results</vt:lpstr>
      <vt:lpstr>MSAG Comparison Report</vt:lpstr>
      <vt:lpstr>GIS-MSAG Comparison – Interpreting Results</vt:lpstr>
      <vt:lpstr>GIS-MSAG Comparison – Interpreting Results</vt:lpstr>
      <vt:lpstr>GIS-MSAG Comparison – Interpreting Results</vt:lpstr>
      <vt:lpstr>GIS-ALI Comparison</vt:lpstr>
      <vt:lpstr>ALI Comparison Report</vt:lpstr>
      <vt:lpstr>GIS-ALI Comparison – Interpreting Results</vt:lpstr>
      <vt:lpstr>GIS-ALI Comparison – Interpreting Results</vt:lpstr>
      <vt:lpstr>GIS-ALI Comparison – Interpreting Results</vt:lpstr>
      <vt:lpstr>MSAG Updates: How?</vt:lpstr>
      <vt:lpstr>MSAG Updates: Tools/Functions</vt:lpstr>
      <vt:lpstr>PowerPoint Presentation</vt:lpstr>
      <vt:lpstr>PowerPoint Presentation</vt:lpstr>
      <vt:lpstr>PowerPoint Presentation</vt:lpstr>
      <vt:lpstr>Local Exchange Carrier (LECs) &amp; MSAG Updates</vt:lpstr>
      <vt:lpstr>NM911 ArcGIS Hub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Mexico 911 Program</dc:title>
  <dc:creator>Sandeep Talasila</dc:creator>
  <cp:lastModifiedBy>Sandeep Talasila</cp:lastModifiedBy>
  <cp:revision>395</cp:revision>
  <dcterms:created xsi:type="dcterms:W3CDTF">2019-06-04T15:35:57Z</dcterms:created>
  <dcterms:modified xsi:type="dcterms:W3CDTF">2025-05-08T03:43:37Z</dcterms:modified>
</cp:coreProperties>
</file>