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539" r:id="rId2"/>
    <p:sldId id="517" r:id="rId3"/>
    <p:sldId id="562" r:id="rId4"/>
    <p:sldId id="509" r:id="rId5"/>
    <p:sldId id="563" r:id="rId6"/>
    <p:sldId id="564" r:id="rId7"/>
    <p:sldId id="565" r:id="rId8"/>
    <p:sldId id="566" r:id="rId9"/>
    <p:sldId id="567" r:id="rId10"/>
    <p:sldId id="568" r:id="rId11"/>
    <p:sldId id="569" r:id="rId12"/>
    <p:sldId id="570" r:id="rId13"/>
    <p:sldId id="571" r:id="rId14"/>
    <p:sldId id="572" r:id="rId15"/>
    <p:sldId id="573" r:id="rId16"/>
    <p:sldId id="574" r:id="rId17"/>
    <p:sldId id="575" r:id="rId18"/>
    <p:sldId id="576" r:id="rId19"/>
    <p:sldId id="577" r:id="rId20"/>
    <p:sldId id="578" r:id="rId21"/>
    <p:sldId id="579" r:id="rId22"/>
    <p:sldId id="580" r:id="rId23"/>
    <p:sldId id="581" r:id="rId24"/>
    <p:sldId id="582" r:id="rId25"/>
    <p:sldId id="583" r:id="rId26"/>
    <p:sldId id="584" r:id="rId27"/>
    <p:sldId id="586" r:id="rId28"/>
    <p:sldId id="5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96" userDrawn="1">
          <p15:clr>
            <a:srgbClr val="A4A3A4"/>
          </p15:clr>
        </p15:guide>
        <p15:guide id="3" orient="horz" pos="2616" userDrawn="1">
          <p15:clr>
            <a:srgbClr val="A4A3A4"/>
          </p15:clr>
        </p15:guide>
        <p15:guide id="4" orient="horz" pos="984" userDrawn="1">
          <p15:clr>
            <a:srgbClr val="A4A3A4"/>
          </p15:clr>
        </p15:guide>
        <p15:guide id="5" pos="7488" userDrawn="1">
          <p15:clr>
            <a:srgbClr val="A4A3A4"/>
          </p15:clr>
        </p15:guide>
        <p15:guide id="6" pos="1920" userDrawn="1">
          <p15:clr>
            <a:srgbClr val="A4A3A4"/>
          </p15:clr>
        </p15:guide>
        <p15:guide id="7" pos="312" userDrawn="1">
          <p15:clr>
            <a:srgbClr val="A4A3A4"/>
          </p15:clr>
        </p15:guide>
        <p15:guide id="8" orient="horz" pos="1296" userDrawn="1">
          <p15:clr>
            <a:srgbClr val="A4A3A4"/>
          </p15:clr>
        </p15:guide>
        <p15:guide id="9" pos="2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213"/>
    <a:srgbClr val="1F1516"/>
    <a:srgbClr val="000000"/>
    <a:srgbClr val="81BFCD"/>
    <a:srgbClr val="61C43A"/>
    <a:srgbClr val="00667E"/>
    <a:srgbClr val="0E40A9"/>
    <a:srgbClr val="4BA4B8"/>
    <a:srgbClr val="4BA454"/>
    <a:srgbClr val="DF75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586" autoAdjust="0"/>
  </p:normalViewPr>
  <p:slideViewPr>
    <p:cSldViewPr snapToGrid="0" showGuides="1">
      <p:cViewPr>
        <p:scale>
          <a:sx n="100" d="100"/>
          <a:sy n="100" d="100"/>
        </p:scale>
        <p:origin x="-318" y="-138"/>
      </p:cViewPr>
      <p:guideLst>
        <p:guide orient="horz" pos="200"/>
        <p:guide orient="horz" pos="4104"/>
        <p:guide orient="horz" pos="984"/>
        <p:guide orient="horz" pos="1296"/>
        <p:guide orient="horz" pos="3752"/>
        <p:guide pos="6304"/>
        <p:guide pos="1920"/>
        <p:guide pos="312"/>
        <p:guide pos="224"/>
        <p:guide pos="7456"/>
      </p:guideLst>
    </p:cSldViewPr>
  </p:slideViewPr>
  <p:outlineViewPr>
    <p:cViewPr>
      <p:scale>
        <a:sx n="33" d="100"/>
        <a:sy n="33" d="100"/>
      </p:scale>
      <p:origin x="0" y="-4392"/>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0" d="100"/>
          <a:sy n="90" d="100"/>
        </p:scale>
        <p:origin x="23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4F843C-02CF-4FF2-BA34-CB663F93E08D}" type="datetimeFigureOut">
              <a:rPr lang="en-US" smtClean="0"/>
              <a:t>11/9/2016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47C7A7-3DCB-4FF3-8075-4960AC7FF82E}" type="slidenum">
              <a:rPr lang="en-US" smtClean="0"/>
              <a:t>‹#›</a:t>
            </a:fld>
            <a:endParaRPr lang="en-US"/>
          </a:p>
        </p:txBody>
      </p:sp>
    </p:spTree>
    <p:extLst>
      <p:ext uri="{BB962C8B-B14F-4D97-AF65-F5344CB8AC3E}">
        <p14:creationId xmlns:p14="http://schemas.microsoft.com/office/powerpoint/2010/main" val="3704841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941D1-C473-44A6-B53E-C1FBB2FADE00}" type="datetimeFigureOut">
              <a:rPr lang="en-US" smtClean="0"/>
              <a:t>11/9/2016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38D47-DF6C-486B-B41B-5A24E8E1E61E}" type="slidenum">
              <a:rPr lang="en-US" smtClean="0"/>
              <a:t>‹#›</a:t>
            </a:fld>
            <a:endParaRPr lang="en-US"/>
          </a:p>
        </p:txBody>
      </p:sp>
    </p:spTree>
    <p:extLst>
      <p:ext uri="{BB962C8B-B14F-4D97-AF65-F5344CB8AC3E}">
        <p14:creationId xmlns:p14="http://schemas.microsoft.com/office/powerpoint/2010/main" val="273031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138D47-DF6C-486B-B41B-5A24E8E1E61E}" type="slidenum">
              <a:rPr lang="en-US" smtClean="0"/>
              <a:t>1</a:t>
            </a:fld>
            <a:endParaRPr lang="en-US"/>
          </a:p>
        </p:txBody>
      </p:sp>
    </p:spTree>
    <p:extLst>
      <p:ext uri="{BB962C8B-B14F-4D97-AF65-F5344CB8AC3E}">
        <p14:creationId xmlns:p14="http://schemas.microsoft.com/office/powerpoint/2010/main" val="197110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138D47-DF6C-486B-B41B-5A24E8E1E61E}" type="slidenum">
              <a:rPr lang="en-US" smtClean="0"/>
              <a:t>4</a:t>
            </a:fld>
            <a:endParaRPr lang="en-US"/>
          </a:p>
        </p:txBody>
      </p:sp>
    </p:spTree>
    <p:extLst>
      <p:ext uri="{BB962C8B-B14F-4D97-AF65-F5344CB8AC3E}">
        <p14:creationId xmlns:p14="http://schemas.microsoft.com/office/powerpoint/2010/main" val="318599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GSP_PPT_Templat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119" r="26804"/>
          <a:stretch/>
        </p:blipFill>
        <p:spPr>
          <a:xfrm>
            <a:off x="-12700" y="0"/>
            <a:ext cx="9017000" cy="6858001"/>
          </a:xfrm>
          <a:prstGeom prst="rect">
            <a:avLst/>
          </a:prstGeom>
        </p:spPr>
      </p:pic>
      <p:sp>
        <p:nvSpPr>
          <p:cNvPr id="2" name="Title 1"/>
          <p:cNvSpPr>
            <a:spLocks noGrp="1"/>
          </p:cNvSpPr>
          <p:nvPr>
            <p:ph type="ctrTitle"/>
          </p:nvPr>
        </p:nvSpPr>
        <p:spPr>
          <a:xfrm>
            <a:off x="7138738" y="4042200"/>
            <a:ext cx="4681620" cy="1002240"/>
          </a:xfrm>
        </p:spPr>
        <p:txBody>
          <a:bodyPr anchor="b">
            <a:normAutofit/>
          </a:bodyPr>
          <a:lstStyle>
            <a:lvl1pPr marL="0" algn="l" defTabSz="685749" rtl="0" eaLnBrk="1" latinLnBrk="0" hangingPunct="1">
              <a:lnSpc>
                <a:spcPct val="100000"/>
              </a:lnSpc>
              <a:spcBef>
                <a:spcPct val="0"/>
              </a:spcBef>
              <a:buNone/>
              <a:defRPr lang="en-US" sz="2500" b="1" kern="1200" spc="-8" dirty="0">
                <a:ln>
                  <a:noFill/>
                </a:ln>
                <a:solidFill>
                  <a:srgbClr val="0B1213"/>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12" name="Text Placeholder 11"/>
          <p:cNvSpPr>
            <a:spLocks noGrp="1"/>
          </p:cNvSpPr>
          <p:nvPr>
            <p:ph type="body" sz="quarter" idx="13"/>
          </p:nvPr>
        </p:nvSpPr>
        <p:spPr>
          <a:xfrm>
            <a:off x="7138738" y="5649937"/>
            <a:ext cx="4681620" cy="310057"/>
          </a:xfrm>
          <a:prstGeom prst="rect">
            <a:avLst/>
          </a:prstGeom>
        </p:spPr>
        <p:txBody>
          <a:bodyPr>
            <a:noAutofit/>
          </a:bodyPr>
          <a:lstStyle>
            <a:lvl1pPr marL="0" indent="0" algn="l">
              <a:buNone/>
              <a:defRPr sz="1400">
                <a:solidFill>
                  <a:schemeClr val="accent6"/>
                </a:solidFill>
              </a:defRPr>
            </a:lvl1pPr>
          </a:lstStyle>
          <a:p>
            <a:pPr lvl="0"/>
            <a:r>
              <a:rPr lang="en-US" dirty="0" smtClean="0"/>
              <a:t>Click to edit Master text styles</a:t>
            </a:r>
          </a:p>
        </p:txBody>
      </p:sp>
      <p:grpSp>
        <p:nvGrpSpPr>
          <p:cNvPr id="13" name="Group 12"/>
          <p:cNvGrpSpPr/>
          <p:nvPr userDrawn="1"/>
        </p:nvGrpSpPr>
        <p:grpSpPr>
          <a:xfrm>
            <a:off x="-12290" y="6312924"/>
            <a:ext cx="481013" cy="361950"/>
            <a:chOff x="-12290" y="6312924"/>
            <a:chExt cx="481013" cy="361950"/>
          </a:xfrm>
        </p:grpSpPr>
        <p:sp>
          <p:nvSpPr>
            <p:cNvPr id="15" name="Freeform 14"/>
            <p:cNvSpPr/>
            <p:nvPr userDrawn="1"/>
          </p:nvSpPr>
          <p:spPr>
            <a:xfrm>
              <a:off x="-12290" y="6312924"/>
              <a:ext cx="481013" cy="361950"/>
            </a:xfrm>
            <a:custGeom>
              <a:avLst/>
              <a:gdLst>
                <a:gd name="connsiteX0" fmla="*/ 0 w 466726"/>
                <a:gd name="connsiteY0" fmla="*/ 0 h 361950"/>
                <a:gd name="connsiteX1" fmla="*/ 466726 w 466726"/>
                <a:gd name="connsiteY1" fmla="*/ 0 h 361950"/>
                <a:gd name="connsiteX2" fmla="*/ 466726 w 466726"/>
                <a:gd name="connsiteY2" fmla="*/ 283369 h 361950"/>
                <a:gd name="connsiteX3" fmla="*/ 338138 w 466726"/>
                <a:gd name="connsiteY3" fmla="*/ 361950 h 361950"/>
                <a:gd name="connsiteX4" fmla="*/ 2382 w 466726"/>
                <a:gd name="connsiteY4" fmla="*/ 361950 h 361950"/>
                <a:gd name="connsiteX5" fmla="*/ 0 w 466726"/>
                <a:gd name="connsiteY5"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6" h="361950">
                  <a:moveTo>
                    <a:pt x="0" y="0"/>
                  </a:moveTo>
                  <a:lnTo>
                    <a:pt x="466726" y="0"/>
                  </a:lnTo>
                  <a:lnTo>
                    <a:pt x="466726" y="283369"/>
                  </a:lnTo>
                  <a:lnTo>
                    <a:pt x="338138" y="361950"/>
                  </a:lnTo>
                  <a:lnTo>
                    <a:pt x="2382" y="361950"/>
                  </a:lnTo>
                  <a:lnTo>
                    <a:pt x="0" y="0"/>
                  </a:lnTo>
                  <a:close/>
                </a:path>
              </a:pathLst>
            </a:custGeom>
            <a:solidFill>
              <a:schemeClr val="bg1"/>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45143" t="6489" r="18028" b="20348"/>
            <a:stretch/>
          </p:blipFill>
          <p:spPr>
            <a:xfrm>
              <a:off x="108155" y="6336891"/>
              <a:ext cx="272845" cy="299654"/>
            </a:xfrm>
            <a:prstGeom prst="rect">
              <a:avLst/>
            </a:prstGeom>
          </p:spPr>
        </p:pic>
      </p:grpSp>
      <p:sp>
        <p:nvSpPr>
          <p:cNvPr id="3" name="Subtitle 2"/>
          <p:cNvSpPr>
            <a:spLocks noGrp="1"/>
          </p:cNvSpPr>
          <p:nvPr>
            <p:ph type="subTitle" idx="1"/>
          </p:nvPr>
        </p:nvSpPr>
        <p:spPr>
          <a:xfrm>
            <a:off x="7138738" y="5306126"/>
            <a:ext cx="4681620" cy="328354"/>
          </a:xfrm>
          <a:prstGeom prst="rect">
            <a:avLst/>
          </a:prstGeom>
        </p:spPr>
        <p:txBody>
          <a:bodyPr>
            <a:noAutofit/>
          </a:bodyPr>
          <a:lstStyle>
            <a:lvl1pPr marL="0" indent="0" algn="l" defTabSz="685749" rtl="0" eaLnBrk="1" latinLnBrk="0" hangingPunct="1">
              <a:spcAft>
                <a:spcPts val="450"/>
              </a:spcAft>
              <a:buNone/>
              <a:defRPr lang="en-US" sz="18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cxnSp>
        <p:nvCxnSpPr>
          <p:cNvPr id="10" name="Straight Connector 9"/>
          <p:cNvCxnSpPr/>
          <p:nvPr userDrawn="1"/>
        </p:nvCxnSpPr>
        <p:spPr>
          <a:xfrm>
            <a:off x="7138738" y="5045364"/>
            <a:ext cx="4511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6" name="Picture 65" descr="Hexagon_Geospatial_CMYK_Standard.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spTree>
    <p:extLst>
      <p:ext uri="{BB962C8B-B14F-4D97-AF65-F5344CB8AC3E}">
        <p14:creationId xmlns:p14="http://schemas.microsoft.com/office/powerpoint/2010/main" val="18215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3_Sub_Section/Breaker ">
    <p:spTree>
      <p:nvGrpSpPr>
        <p:cNvPr id="1" name=""/>
        <p:cNvGrpSpPr/>
        <p:nvPr/>
      </p:nvGrpSpPr>
      <p:grpSpPr>
        <a:xfrm>
          <a:off x="0" y="0"/>
          <a:ext cx="0" cy="0"/>
          <a:chOff x="0" y="0"/>
          <a:chExt cx="0" cy="0"/>
        </a:xfrm>
      </p:grpSpPr>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0152" y="807"/>
            <a:ext cx="9141848" cy="6856386"/>
          </a:xfrm>
          <a:prstGeom prst="rect">
            <a:avLst/>
          </a:prstGeom>
        </p:spPr>
      </p:pic>
      <p:sp>
        <p:nvSpPr>
          <p:cNvPr id="2" name="Title 1"/>
          <p:cNvSpPr>
            <a:spLocks noGrp="1"/>
          </p:cNvSpPr>
          <p:nvPr>
            <p:ph type="ctrTitle"/>
          </p:nvPr>
        </p:nvSpPr>
        <p:spPr>
          <a:xfrm>
            <a:off x="968511" y="4348050"/>
            <a:ext cx="3555642" cy="528638"/>
          </a:xfrm>
        </p:spPr>
        <p:txBody>
          <a:bodyPr anchor="b">
            <a:noAutofit/>
          </a:bodyPr>
          <a:lstStyle>
            <a:lvl1pPr marL="0" algn="l" defTabSz="685749" rtl="0" eaLnBrk="1" latinLnBrk="0" hangingPunct="1">
              <a:lnSpc>
                <a:spcPct val="100000"/>
              </a:lnSpc>
              <a:defRPr lang="en-US" sz="1900" b="1" kern="1200" spc="-8" dirty="0">
                <a:ln>
                  <a:noFill/>
                </a:ln>
                <a:solidFill>
                  <a:schemeClr val="tx1"/>
                </a:solidFill>
                <a:effectLst/>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cxnSp>
        <p:nvCxnSpPr>
          <p:cNvPr id="22" name="Straight Connector 21"/>
          <p:cNvCxnSpPr/>
          <p:nvPr userDrawn="1"/>
        </p:nvCxnSpPr>
        <p:spPr>
          <a:xfrm flipH="1">
            <a:off x="1054684" y="4936539"/>
            <a:ext cx="337377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6" name="Picture 45" descr="Hexagon_Geospatial_CMYK_Standard.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2" t="10719"/>
          <a:stretch/>
        </p:blipFill>
        <p:spPr>
          <a:xfrm>
            <a:off x="9994900" y="6070600"/>
            <a:ext cx="1993900" cy="779369"/>
          </a:xfrm>
          <a:prstGeom prst="rect">
            <a:avLst/>
          </a:prstGeom>
        </p:spPr>
      </p:pic>
    </p:spTree>
    <p:extLst>
      <p:ext uri="{BB962C8B-B14F-4D97-AF65-F5344CB8AC3E}">
        <p14:creationId xmlns:p14="http://schemas.microsoft.com/office/powerpoint/2010/main" val="187880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Sub_Section/Breaker ">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8511" y="4348050"/>
            <a:ext cx="3726479" cy="528638"/>
          </a:xfrm>
        </p:spPr>
        <p:txBody>
          <a:bodyPr anchor="b">
            <a:noAutofit/>
          </a:bodyPr>
          <a:lstStyle>
            <a:lvl1pPr marL="0" algn="l" defTabSz="685749" rtl="0" eaLnBrk="1" latinLnBrk="0" hangingPunct="1">
              <a:lnSpc>
                <a:spcPct val="100000"/>
              </a:lnSpc>
              <a:defRPr lang="en-US" sz="1900" b="1" kern="1200" spc="-8" dirty="0">
                <a:ln>
                  <a:noFill/>
                </a:ln>
                <a:solidFill>
                  <a:schemeClr val="tx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cxnSp>
        <p:nvCxnSpPr>
          <p:cNvPr id="22" name="Straight Connector 21"/>
          <p:cNvCxnSpPr/>
          <p:nvPr userDrawn="1"/>
        </p:nvCxnSpPr>
        <p:spPr>
          <a:xfrm flipH="1">
            <a:off x="1054683" y="4936539"/>
            <a:ext cx="355474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ubtitle 2"/>
          <p:cNvSpPr>
            <a:spLocks noGrp="1"/>
          </p:cNvSpPr>
          <p:nvPr>
            <p:ph type="subTitle" idx="1"/>
          </p:nvPr>
        </p:nvSpPr>
        <p:spPr>
          <a:xfrm>
            <a:off x="968512" y="5068135"/>
            <a:ext cx="3513111"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223096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Section/Breaker ADD IMAGE">
    <p:spTree>
      <p:nvGrpSpPr>
        <p:cNvPr id="1" name=""/>
        <p:cNvGrpSpPr/>
        <p:nvPr/>
      </p:nvGrpSpPr>
      <p:grpSpPr>
        <a:xfrm>
          <a:off x="0" y="0"/>
          <a:ext cx="0" cy="0"/>
          <a:chOff x="0" y="0"/>
          <a:chExt cx="0" cy="0"/>
        </a:xfrm>
      </p:grpSpPr>
      <p:sp>
        <p:nvSpPr>
          <p:cNvPr id="2" name="Title 1"/>
          <p:cNvSpPr>
            <a:spLocks noGrp="1"/>
          </p:cNvSpPr>
          <p:nvPr>
            <p:ph type="ctrTitle"/>
          </p:nvPr>
        </p:nvSpPr>
        <p:spPr>
          <a:xfrm>
            <a:off x="5132555" y="4336988"/>
            <a:ext cx="4866548" cy="528638"/>
          </a:xfrm>
        </p:spPr>
        <p:txBody>
          <a:bodyPr anchor="b">
            <a:noAutofit/>
          </a:bodyPr>
          <a:lstStyle>
            <a:lvl1pPr marL="0" algn="l"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132555" y="5061308"/>
            <a:ext cx="4866551"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cxnSp>
        <p:nvCxnSpPr>
          <p:cNvPr id="58" name="Straight Connector 57"/>
          <p:cNvCxnSpPr/>
          <p:nvPr userDrawn="1"/>
        </p:nvCxnSpPr>
        <p:spPr>
          <a:xfrm flipH="1">
            <a:off x="72644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92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1_Sub_Section/Breaker ADD IMAGE">
    <p:spTree>
      <p:nvGrpSpPr>
        <p:cNvPr id="1" name=""/>
        <p:cNvGrpSpPr/>
        <p:nvPr/>
      </p:nvGrpSpPr>
      <p:grpSpPr>
        <a:xfrm>
          <a:off x="0" y="0"/>
          <a:ext cx="0" cy="0"/>
          <a:chOff x="0" y="0"/>
          <a:chExt cx="0" cy="0"/>
        </a:xfrm>
      </p:grpSpPr>
      <p:sp>
        <p:nvSpPr>
          <p:cNvPr id="2" name="Title 1"/>
          <p:cNvSpPr>
            <a:spLocks noGrp="1"/>
          </p:cNvSpPr>
          <p:nvPr>
            <p:ph type="ctrTitle"/>
          </p:nvPr>
        </p:nvSpPr>
        <p:spPr>
          <a:xfrm>
            <a:off x="5132554" y="4345611"/>
            <a:ext cx="4866548" cy="528638"/>
          </a:xfrm>
        </p:spPr>
        <p:txBody>
          <a:bodyPr anchor="b">
            <a:noAutofit/>
          </a:bodyPr>
          <a:lstStyle>
            <a:lvl1pPr marL="0" algn="l" defTabSz="685749" rtl="0" eaLnBrk="1" latinLnBrk="0" hangingPunct="1">
              <a:lnSpc>
                <a:spcPct val="100000"/>
              </a:lnSpc>
              <a:defRPr lang="en-US" sz="1900" b="1" kern="1200" spc="-8" dirty="0">
                <a:ln>
                  <a:noFill/>
                </a:ln>
                <a:solidFill>
                  <a:schemeClr val="accent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cxnSp>
        <p:nvCxnSpPr>
          <p:cNvPr id="21" name="Straight Connector 20"/>
          <p:cNvCxnSpPr/>
          <p:nvPr userDrawn="1"/>
        </p:nvCxnSpPr>
        <p:spPr>
          <a:xfrm flipH="1">
            <a:off x="5132554" y="4936539"/>
            <a:ext cx="466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72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Agenda 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7680" r="5297" b="21450"/>
          <a:stretch/>
        </p:blipFill>
        <p:spPr>
          <a:xfrm>
            <a:off x="-11699" y="0"/>
            <a:ext cx="12216399" cy="6858000"/>
          </a:xfrm>
          <a:prstGeom prst="rect">
            <a:avLst/>
          </a:prstGeom>
          <a:noFill/>
          <a:ln>
            <a:noFill/>
          </a:ln>
        </p:spPr>
      </p:pic>
      <p:sp>
        <p:nvSpPr>
          <p:cNvPr id="3" name="Content Placeholder 2"/>
          <p:cNvSpPr>
            <a:spLocks noGrp="1"/>
          </p:cNvSpPr>
          <p:nvPr>
            <p:ph idx="1"/>
          </p:nvPr>
        </p:nvSpPr>
        <p:spPr>
          <a:xfrm>
            <a:off x="373582" y="1478780"/>
            <a:ext cx="4704941" cy="44648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368300" y="647700"/>
            <a:ext cx="4697523" cy="495300"/>
          </a:xfrm>
        </p:spPr>
        <p:txBody>
          <a:bodyPr>
            <a:noAutofit/>
          </a:bodyPr>
          <a:lstStyle>
            <a:lvl1pPr>
              <a:defRPr>
                <a:solidFill>
                  <a:schemeClr val="tx1"/>
                </a:solidFill>
              </a:defRPr>
            </a:lvl1pPr>
          </a:lstStyle>
          <a:p>
            <a:r>
              <a:rPr lang="en-US" dirty="0" smtClean="0"/>
              <a:t>Click to edit Master title style</a:t>
            </a:r>
            <a:endParaRPr lang="en-US" dirty="0"/>
          </a:p>
        </p:txBody>
      </p:sp>
      <p:sp>
        <p:nvSpPr>
          <p:cNvPr id="14" name="Rectangle 13"/>
          <p:cNvSpPr/>
          <p:nvPr userDrawn="1"/>
        </p:nvSpPr>
        <p:spPr>
          <a:xfrm>
            <a:off x="-22123" y="5969000"/>
            <a:ext cx="12214124" cy="88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Hexagon_Geospatial_CMYK_Standard.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spTree>
    <p:extLst>
      <p:ext uri="{BB962C8B-B14F-4D97-AF65-F5344CB8AC3E}">
        <p14:creationId xmlns:p14="http://schemas.microsoft.com/office/powerpoint/2010/main" val="187799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4" name="Rectangle 3"/>
          <p:cNvSpPr/>
          <p:nvPr userDrawn="1"/>
        </p:nvSpPr>
        <p:spPr>
          <a:xfrm>
            <a:off x="0" y="0"/>
            <a:ext cx="1219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2014" t="1877" b="32783"/>
          <a:stretch/>
        </p:blipFill>
        <p:spPr>
          <a:xfrm>
            <a:off x="7581900" y="0"/>
            <a:ext cx="4626792" cy="5969000"/>
          </a:xfrm>
          <a:prstGeom prst="rect">
            <a:avLst/>
          </a:prstGeom>
          <a:noFill/>
          <a:ln>
            <a:noFill/>
          </a:ln>
        </p:spPr>
      </p:pic>
      <p:sp>
        <p:nvSpPr>
          <p:cNvPr id="2" name="Title 1"/>
          <p:cNvSpPr>
            <a:spLocks noGrp="1"/>
          </p:cNvSpPr>
          <p:nvPr>
            <p:ph type="title"/>
          </p:nvPr>
        </p:nvSpPr>
        <p:spPr>
          <a:xfrm>
            <a:off x="368301" y="647700"/>
            <a:ext cx="7247707" cy="495300"/>
          </a:xfrm>
        </p:spPr>
        <p:txBody>
          <a:bodyPr/>
          <a:lstStyle/>
          <a:p>
            <a:r>
              <a:rPr lang="en-US" dirty="0" smtClean="0"/>
              <a:t>Click to edit Master title style</a:t>
            </a:r>
            <a:endParaRPr lang="en-US" dirty="0"/>
          </a:p>
        </p:txBody>
      </p:sp>
      <p:sp>
        <p:nvSpPr>
          <p:cNvPr id="6" name="Content Placeholder 2"/>
          <p:cNvSpPr>
            <a:spLocks noGrp="1"/>
          </p:cNvSpPr>
          <p:nvPr>
            <p:ph idx="1"/>
          </p:nvPr>
        </p:nvSpPr>
        <p:spPr>
          <a:xfrm>
            <a:off x="373581" y="1478780"/>
            <a:ext cx="7255127" cy="44902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47962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2">
    <p:spTree>
      <p:nvGrpSpPr>
        <p:cNvPr id="1" name=""/>
        <p:cNvGrpSpPr/>
        <p:nvPr/>
      </p:nvGrpSpPr>
      <p:grpSpPr>
        <a:xfrm>
          <a:off x="0" y="0"/>
          <a:ext cx="0" cy="0"/>
          <a:chOff x="0" y="0"/>
          <a:chExt cx="0" cy="0"/>
        </a:xfrm>
      </p:grpSpPr>
      <p:sp>
        <p:nvSpPr>
          <p:cNvPr id="4" name="Rectangle 3"/>
          <p:cNvSpPr/>
          <p:nvPr userDrawn="1"/>
        </p:nvSpPr>
        <p:spPr>
          <a:xfrm>
            <a:off x="0" y="0"/>
            <a:ext cx="1219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79822" r="-38" b="51800"/>
          <a:stretch/>
        </p:blipFill>
        <p:spPr>
          <a:xfrm>
            <a:off x="9728200" y="0"/>
            <a:ext cx="2463800" cy="4406900"/>
          </a:xfrm>
          <a:prstGeom prst="rect">
            <a:avLst/>
          </a:prstGeom>
          <a:noFill/>
          <a:ln>
            <a:noFill/>
          </a:ln>
        </p:spPr>
      </p:pic>
      <p:sp>
        <p:nvSpPr>
          <p:cNvPr id="2" name="Title 1"/>
          <p:cNvSpPr>
            <a:spLocks noGrp="1"/>
          </p:cNvSpPr>
          <p:nvPr>
            <p:ph type="title"/>
          </p:nvPr>
        </p:nvSpPr>
        <p:spPr>
          <a:xfrm>
            <a:off x="368303" y="647700"/>
            <a:ext cx="9613898" cy="495300"/>
          </a:xfrm>
        </p:spPr>
        <p:txBody>
          <a:bodyPr/>
          <a:lstStyle/>
          <a:p>
            <a:r>
              <a:rPr lang="en-US" dirty="0" smtClean="0"/>
              <a:t>Click to edit Master title style</a:t>
            </a:r>
            <a:endParaRPr lang="en-US" dirty="0"/>
          </a:p>
        </p:txBody>
      </p:sp>
      <p:sp>
        <p:nvSpPr>
          <p:cNvPr id="6" name="Content Placeholder 2"/>
          <p:cNvSpPr>
            <a:spLocks noGrp="1"/>
          </p:cNvSpPr>
          <p:nvPr>
            <p:ph idx="1"/>
          </p:nvPr>
        </p:nvSpPr>
        <p:spPr>
          <a:xfrm>
            <a:off x="373582" y="1478780"/>
            <a:ext cx="4850103" cy="44648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Content Placeholder 2"/>
          <p:cNvSpPr>
            <a:spLocks noGrp="1"/>
          </p:cNvSpPr>
          <p:nvPr>
            <p:ph idx="10"/>
          </p:nvPr>
        </p:nvSpPr>
        <p:spPr>
          <a:xfrm>
            <a:off x="5250381" y="1478780"/>
            <a:ext cx="4744519" cy="44648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51038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64859" y="1480007"/>
            <a:ext cx="5630195" cy="448899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5"/>
          <p:cNvSpPr>
            <a:spLocks noGrp="1"/>
          </p:cNvSpPr>
          <p:nvPr>
            <p:ph type="body" sz="quarter" idx="11"/>
          </p:nvPr>
        </p:nvSpPr>
        <p:spPr>
          <a:xfrm>
            <a:off x="6195288" y="1485795"/>
            <a:ext cx="5641112" cy="448899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51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8303" y="647700"/>
            <a:ext cx="11468097" cy="495300"/>
          </a:xfrm>
        </p:spPr>
        <p:txBody>
          <a:bodyPr>
            <a:normAutofit/>
          </a:bodyPr>
          <a:lstStyle>
            <a:lvl1pPr marL="0" algn="l" defTabSz="685749"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68300" y="1378888"/>
            <a:ext cx="5654040" cy="437576"/>
          </a:xfrm>
          <a:prstGeom prst="rect">
            <a:avLst/>
          </a:prstGeom>
        </p:spPr>
        <p:txBody>
          <a:bodyPr anchor="b">
            <a:noAutofit/>
          </a:bodyPr>
          <a:lstStyle>
            <a:lvl1pPr marL="0" indent="0">
              <a:buNone/>
              <a:tabLst>
                <a:tab pos="857250" algn="l"/>
              </a:tabLst>
              <a:defRPr sz="17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365139" y="1837850"/>
            <a:ext cx="5654040" cy="4131150"/>
          </a:xfrm>
          <a:prstGeom prst="rect">
            <a:avLst/>
          </a:prstGeom>
        </p:spPr>
        <p:txBody>
          <a:bodyPr>
            <a:noAutofit/>
          </a:bodyPr>
          <a:lstStyle>
            <a:lvl1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1pPr>
            <a:lvl2pPr algn="l" defTabSz="685749" rtl="0" eaLnBrk="1" latinLnBrk="0" hangingPunct="1">
              <a:lnSpc>
                <a:spcPct val="90000"/>
              </a:lnSpc>
              <a:buFont typeface="Arial" panose="020B0604020202020204" pitchFamily="34" charset="0"/>
              <a:defRPr lang="en-US" sz="1400" kern="1200" dirty="0" smtClean="0">
                <a:solidFill>
                  <a:srgbClr val="545559"/>
                </a:solidFill>
                <a:latin typeface="+mn-lt"/>
                <a:ea typeface="+mn-ea"/>
                <a:cs typeface="+mn-cs"/>
              </a:defRPr>
            </a:lvl2pPr>
            <a:lvl3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3pPr>
            <a:lvl4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4pPr>
            <a:lvl5pPr algn="l" defTabSz="685749" rtl="0" eaLnBrk="1" latinLnBrk="0" hangingPunct="1">
              <a:lnSpc>
                <a:spcPct val="90000"/>
              </a:lnSpc>
              <a:buFont typeface="Arial" panose="020B0604020202020204" pitchFamily="34" charset="0"/>
              <a:defRPr lang="en-US" sz="1200" kern="1200" dirty="0">
                <a:solidFill>
                  <a:srgbClr val="545559"/>
                </a:solidFill>
                <a:latin typeface="+mn-lt"/>
                <a:ea typeface="+mn-ea"/>
                <a:cs typeface="+mn-cs"/>
              </a:defRPr>
            </a:lvl5pPr>
            <a:lvl6pPr marL="1371600" marR="0"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lvl7pPr>
            <a:lvl8pPr marL="1828800" marR="0"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Ninth level</a:t>
            </a:r>
          </a:p>
          <a:p>
            <a:pPr lvl="4"/>
            <a:endParaRPr lang="en-US" dirty="0"/>
          </a:p>
        </p:txBody>
      </p:sp>
      <p:sp>
        <p:nvSpPr>
          <p:cNvPr id="5" name="Text Placeholder 4"/>
          <p:cNvSpPr>
            <a:spLocks noGrp="1"/>
          </p:cNvSpPr>
          <p:nvPr>
            <p:ph type="body" sz="quarter" idx="3"/>
          </p:nvPr>
        </p:nvSpPr>
        <p:spPr>
          <a:xfrm>
            <a:off x="6159501" y="1372376"/>
            <a:ext cx="5676900" cy="444089"/>
          </a:xfrm>
          <a:prstGeom prst="rect">
            <a:avLst/>
          </a:prstGeom>
        </p:spPr>
        <p:txBody>
          <a:bodyPr anchor="b">
            <a:noAutofit/>
          </a:bodyPr>
          <a:lstStyle>
            <a:lvl1pPr marL="0" indent="0">
              <a:buNone/>
              <a:defRPr lang="en-US" sz="1700" b="1" kern="1200" dirty="0" smtClean="0">
                <a:solidFill>
                  <a:srgbClr val="545559"/>
                </a:solidFill>
                <a:latin typeface="+mn-lt"/>
                <a:ea typeface="+mn-ea"/>
                <a:cs typeface="+mn-cs"/>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marL="0" lvl="0" indent="0" algn="l" defTabSz="685749" rtl="0" eaLnBrk="1" latinLnBrk="0" hangingPunct="1">
              <a:lnSpc>
                <a:spcPct val="90000"/>
              </a:lnSpc>
              <a:spcBef>
                <a:spcPts val="750"/>
              </a:spcBef>
              <a:buFont typeface="Arial" panose="020B0604020202020204" pitchFamily="34" charset="0"/>
              <a:buNone/>
            </a:pPr>
            <a:r>
              <a:rPr lang="en-US" dirty="0" smtClean="0"/>
              <a:t>Click to edit Master text styles</a:t>
            </a:r>
          </a:p>
        </p:txBody>
      </p:sp>
      <p:sp>
        <p:nvSpPr>
          <p:cNvPr id="6" name="Content Placeholder 5"/>
          <p:cNvSpPr>
            <a:spLocks noGrp="1"/>
          </p:cNvSpPr>
          <p:nvPr>
            <p:ph sz="quarter" idx="4"/>
          </p:nvPr>
        </p:nvSpPr>
        <p:spPr>
          <a:xfrm>
            <a:off x="6159501" y="1837850"/>
            <a:ext cx="5676900" cy="4131150"/>
          </a:xfrm>
          <a:prstGeom prst="rect">
            <a:avLst/>
          </a:prstGeom>
        </p:spPr>
        <p:txBody>
          <a:bodyPr>
            <a:noAutofit/>
          </a:bodyPr>
          <a:lstStyle>
            <a:lvl1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1pPr>
            <a:lvl2pPr algn="l" defTabSz="685749" rtl="0" eaLnBrk="1" latinLnBrk="0" hangingPunct="1">
              <a:lnSpc>
                <a:spcPct val="90000"/>
              </a:lnSpc>
              <a:buFont typeface="Arial" panose="020B0604020202020204" pitchFamily="34" charset="0"/>
              <a:defRPr lang="en-US" sz="1400" kern="1200" dirty="0" smtClean="0">
                <a:solidFill>
                  <a:srgbClr val="545559"/>
                </a:solidFill>
                <a:latin typeface="+mn-lt"/>
                <a:ea typeface="+mn-ea"/>
                <a:cs typeface="+mn-cs"/>
              </a:defRPr>
            </a:lvl2pPr>
            <a:lvl3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3pPr>
            <a:lvl4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4pPr>
            <a:lvl5pPr algn="l" defTabSz="685749" rtl="0" eaLnBrk="1" latinLnBrk="0" hangingPunct="1">
              <a:lnSpc>
                <a:spcPct val="90000"/>
              </a:lnSpc>
              <a:buFont typeface="Arial" panose="020B0604020202020204" pitchFamily="34" charset="0"/>
              <a:defRPr lang="en-US" sz="1200" kern="1200" dirty="0">
                <a:solidFill>
                  <a:srgbClr val="545559"/>
                </a:solidFill>
                <a:latin typeface="+mn-lt"/>
                <a:ea typeface="+mn-ea"/>
                <a:cs typeface="+mn-cs"/>
              </a:defRPr>
            </a:lvl5pPr>
            <a:lvl6pPr marL="1371600" marR="0"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lvl7pPr>
            <a:lvl8pPr marL="1828800" marR="0"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Ninth level</a:t>
            </a:r>
          </a:p>
          <a:p>
            <a:pPr lvl="4"/>
            <a:endParaRPr lang="en-US" dirty="0"/>
          </a:p>
        </p:txBody>
      </p:sp>
    </p:spTree>
    <p:extLst>
      <p:ext uri="{BB962C8B-B14F-4D97-AF65-F5344CB8AC3E}">
        <p14:creationId xmlns:p14="http://schemas.microsoft.com/office/powerpoint/2010/main" val="185131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_with Image on Left">
    <p:spTree>
      <p:nvGrpSpPr>
        <p:cNvPr id="1" name=""/>
        <p:cNvGrpSpPr/>
        <p:nvPr/>
      </p:nvGrpSpPr>
      <p:grpSpPr>
        <a:xfrm>
          <a:off x="0" y="0"/>
          <a:ext cx="0" cy="0"/>
          <a:chOff x="0" y="0"/>
          <a:chExt cx="0" cy="0"/>
        </a:xfrm>
      </p:grpSpPr>
      <p:sp>
        <p:nvSpPr>
          <p:cNvPr id="2" name="Title 1"/>
          <p:cNvSpPr>
            <a:spLocks noGrp="1"/>
          </p:cNvSpPr>
          <p:nvPr>
            <p:ph type="title"/>
          </p:nvPr>
        </p:nvSpPr>
        <p:spPr>
          <a:xfrm>
            <a:off x="368301" y="647700"/>
            <a:ext cx="11468099" cy="495300"/>
          </a:xfrm>
        </p:spPr>
        <p:txBody>
          <a:bodyPr/>
          <a:lstStyle/>
          <a:p>
            <a:r>
              <a:rPr lang="en-US" dirty="0" smtClean="0"/>
              <a:t>Click to edit Master title style</a:t>
            </a:r>
            <a:endParaRPr lang="en-US" dirty="0"/>
          </a:p>
        </p:txBody>
      </p:sp>
      <p:sp>
        <p:nvSpPr>
          <p:cNvPr id="8" name="Picture Placeholder 7"/>
          <p:cNvSpPr>
            <a:spLocks noGrp="1"/>
          </p:cNvSpPr>
          <p:nvPr>
            <p:ph type="pic" sz="quarter" idx="13"/>
          </p:nvPr>
        </p:nvSpPr>
        <p:spPr>
          <a:xfrm>
            <a:off x="2" y="1480137"/>
            <a:ext cx="6593631" cy="4499756"/>
          </a:xfrm>
          <a:prstGeom prst="rect">
            <a:avLst/>
          </a:prstGeom>
        </p:spPr>
        <p:txBody>
          <a:bodyPr/>
          <a:lstStyle/>
          <a:p>
            <a:endParaRPr lang="en-US"/>
          </a:p>
        </p:txBody>
      </p:sp>
      <p:sp>
        <p:nvSpPr>
          <p:cNvPr id="6" name="Text Placeholder 5"/>
          <p:cNvSpPr>
            <a:spLocks noGrp="1"/>
          </p:cNvSpPr>
          <p:nvPr>
            <p:ph type="body" sz="quarter" idx="14"/>
          </p:nvPr>
        </p:nvSpPr>
        <p:spPr>
          <a:xfrm>
            <a:off x="6722533" y="1479177"/>
            <a:ext cx="5113867" cy="448982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1215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4" name="Picture 43"/>
          <p:cNvPicPr>
            <a:picLocks noChangeAspect="1"/>
          </p:cNvPicPr>
          <p:nvPr userDrawn="1"/>
        </p:nvPicPr>
        <p:blipFill rotWithShape="1">
          <a:blip r:embed="rId2">
            <a:extLst>
              <a:ext uri="{28A0092B-C50C-407E-A947-70E740481C1C}">
                <a14:useLocalDpi xmlns:a14="http://schemas.microsoft.com/office/drawing/2010/main" val="0"/>
              </a:ext>
            </a:extLst>
          </a:blip>
          <a:srcRect l="1875" t="14033" b="9783"/>
          <a:stretch/>
        </p:blipFill>
        <p:spPr>
          <a:xfrm>
            <a:off x="-9423" y="-242711"/>
            <a:ext cx="12216064" cy="7113411"/>
          </a:xfrm>
          <a:prstGeom prst="rect">
            <a:avLst/>
          </a:prstGeom>
        </p:spPr>
      </p:pic>
      <p:sp>
        <p:nvSpPr>
          <p:cNvPr id="2" name="Title 1"/>
          <p:cNvSpPr>
            <a:spLocks noGrp="1"/>
          </p:cNvSpPr>
          <p:nvPr>
            <p:ph type="ctrTitle"/>
          </p:nvPr>
        </p:nvSpPr>
        <p:spPr>
          <a:xfrm>
            <a:off x="7037138" y="4156500"/>
            <a:ext cx="4681620" cy="1002240"/>
          </a:xfrm>
        </p:spPr>
        <p:txBody>
          <a:bodyPr anchor="b">
            <a:normAutofit/>
          </a:bodyPr>
          <a:lstStyle>
            <a:lvl1pPr marL="0" algn="r" defTabSz="685749" rtl="0" eaLnBrk="1" latinLnBrk="0" hangingPunct="1">
              <a:lnSpc>
                <a:spcPct val="100000"/>
              </a:lnSpc>
              <a:spcBef>
                <a:spcPct val="0"/>
              </a:spcBef>
              <a:buNone/>
              <a:defRPr lang="en-US" sz="2000" b="1" kern="1200" spc="-8" dirty="0">
                <a:ln>
                  <a:noFill/>
                </a:ln>
                <a:solidFill>
                  <a:schemeClr val="bg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cxnSp>
        <p:nvCxnSpPr>
          <p:cNvPr id="10" name="Straight Connector 9"/>
          <p:cNvCxnSpPr/>
          <p:nvPr userDrawn="1"/>
        </p:nvCxnSpPr>
        <p:spPr>
          <a:xfrm>
            <a:off x="7062537" y="5221510"/>
            <a:ext cx="45117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9423" y="5956300"/>
            <a:ext cx="12214124" cy="90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Hexagon_Geospatial_CMYK_Standard.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spTree>
    <p:extLst>
      <p:ext uri="{BB962C8B-B14F-4D97-AF65-F5344CB8AC3E}">
        <p14:creationId xmlns:p14="http://schemas.microsoft.com/office/powerpoint/2010/main" val="285831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_and_Image on RIght">
    <p:spTree>
      <p:nvGrpSpPr>
        <p:cNvPr id="1" name=""/>
        <p:cNvGrpSpPr/>
        <p:nvPr/>
      </p:nvGrpSpPr>
      <p:grpSpPr>
        <a:xfrm>
          <a:off x="0" y="0"/>
          <a:ext cx="0" cy="0"/>
          <a:chOff x="0" y="0"/>
          <a:chExt cx="0" cy="0"/>
        </a:xfrm>
      </p:grpSpPr>
      <p:sp>
        <p:nvSpPr>
          <p:cNvPr id="2" name="Title 1"/>
          <p:cNvSpPr>
            <a:spLocks noGrp="1"/>
          </p:cNvSpPr>
          <p:nvPr>
            <p:ph type="title"/>
          </p:nvPr>
        </p:nvSpPr>
        <p:spPr>
          <a:xfrm>
            <a:off x="368301" y="647700"/>
            <a:ext cx="11468099" cy="495300"/>
          </a:xfrm>
        </p:spPr>
        <p:txBody>
          <a:bodyPr/>
          <a:lstStyle/>
          <a:p>
            <a:r>
              <a:rPr lang="en-US" smtClean="0"/>
              <a:t>Click to edit Master title style</a:t>
            </a:r>
            <a:endParaRPr lang="en-US"/>
          </a:p>
        </p:txBody>
      </p:sp>
      <p:sp>
        <p:nvSpPr>
          <p:cNvPr id="8" name="Picture Placeholder 7"/>
          <p:cNvSpPr>
            <a:spLocks noGrp="1"/>
          </p:cNvSpPr>
          <p:nvPr>
            <p:ph type="pic" sz="quarter" idx="13"/>
          </p:nvPr>
        </p:nvSpPr>
        <p:spPr>
          <a:xfrm>
            <a:off x="5676903" y="1489693"/>
            <a:ext cx="6515100" cy="4480079"/>
          </a:xfrm>
          <a:prstGeom prst="rect">
            <a:avLst/>
          </a:prstGeom>
        </p:spPr>
        <p:txBody>
          <a:bodyPr/>
          <a:lstStyle/>
          <a:p>
            <a:endParaRPr lang="en-US" dirty="0"/>
          </a:p>
        </p:txBody>
      </p:sp>
      <p:sp>
        <p:nvSpPr>
          <p:cNvPr id="6" name="Text Placeholder 5"/>
          <p:cNvSpPr>
            <a:spLocks noGrp="1"/>
          </p:cNvSpPr>
          <p:nvPr>
            <p:ph type="body" sz="quarter" idx="14"/>
          </p:nvPr>
        </p:nvSpPr>
        <p:spPr>
          <a:xfrm>
            <a:off x="362843" y="1478244"/>
            <a:ext cx="5202767" cy="44907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7879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hart ">
    <p:spTree>
      <p:nvGrpSpPr>
        <p:cNvPr id="1" name=""/>
        <p:cNvGrpSpPr/>
        <p:nvPr/>
      </p:nvGrpSpPr>
      <p:grpSpPr>
        <a:xfrm>
          <a:off x="0" y="0"/>
          <a:ext cx="0" cy="0"/>
          <a:chOff x="0" y="0"/>
          <a:chExt cx="0" cy="0"/>
        </a:xfrm>
      </p:grpSpPr>
      <p:sp>
        <p:nvSpPr>
          <p:cNvPr id="2" name="Title 1"/>
          <p:cNvSpPr>
            <a:spLocks noGrp="1"/>
          </p:cNvSpPr>
          <p:nvPr>
            <p:ph type="title"/>
          </p:nvPr>
        </p:nvSpPr>
        <p:spPr>
          <a:xfrm>
            <a:off x="368302" y="647700"/>
            <a:ext cx="11455399" cy="495300"/>
          </a:xfrm>
        </p:spPr>
        <p:txBody>
          <a:bodyPr/>
          <a:lstStyle/>
          <a:p>
            <a:r>
              <a:rPr lang="en-US" dirty="0" smtClean="0"/>
              <a:t>Click to edit Master title style</a:t>
            </a:r>
            <a:endParaRPr lang="en-US" dirty="0"/>
          </a:p>
        </p:txBody>
      </p:sp>
      <p:sp>
        <p:nvSpPr>
          <p:cNvPr id="6" name="Chart Placeholder 5"/>
          <p:cNvSpPr>
            <a:spLocks noGrp="1"/>
          </p:cNvSpPr>
          <p:nvPr>
            <p:ph type="chart" sz="quarter" idx="13"/>
          </p:nvPr>
        </p:nvSpPr>
        <p:spPr>
          <a:xfrm>
            <a:off x="368302" y="1371600"/>
            <a:ext cx="11455399" cy="4597400"/>
          </a:xfrm>
          <a:prstGeom prst="rect">
            <a:avLst/>
          </a:prstGeom>
        </p:spPr>
        <p:txBody>
          <a:bodyPr/>
          <a:lstStyle/>
          <a:p>
            <a:endParaRPr lang="en-US"/>
          </a:p>
        </p:txBody>
      </p:sp>
    </p:spTree>
    <p:extLst>
      <p:ext uri="{BB962C8B-B14F-4D97-AF65-F5344CB8AC3E}">
        <p14:creationId xmlns:p14="http://schemas.microsoft.com/office/powerpoint/2010/main" val="15582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1_no Tex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320167"/>
            <a:ext cx="12192000" cy="5648833"/>
          </a:xfrm>
          <a:prstGeom prst="rect">
            <a:avLst/>
          </a:prstGeom>
        </p:spPr>
        <p:txBody>
          <a:bodyPr/>
          <a:lstStyle/>
          <a:p>
            <a:endParaRPr lang="en-US" dirty="0"/>
          </a:p>
        </p:txBody>
      </p:sp>
    </p:spTree>
    <p:extLst>
      <p:ext uri="{BB962C8B-B14F-4D97-AF65-F5344CB8AC3E}">
        <p14:creationId xmlns:p14="http://schemas.microsoft.com/office/powerpoint/2010/main" val="274595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2_with key messag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1729" b="25896"/>
          <a:stretch/>
        </p:blipFill>
        <p:spPr>
          <a:xfrm>
            <a:off x="1" y="317500"/>
            <a:ext cx="12204700" cy="5638800"/>
          </a:xfrm>
          <a:prstGeom prst="rect">
            <a:avLst/>
          </a:prstGeom>
          <a:noFill/>
          <a:ln>
            <a:noFill/>
          </a:ln>
        </p:spPr>
      </p:pic>
      <p:sp>
        <p:nvSpPr>
          <p:cNvPr id="43" name="Freeform 6"/>
          <p:cNvSpPr>
            <a:spLocks noEditPoints="1"/>
          </p:cNvSpPr>
          <p:nvPr userDrawn="1"/>
        </p:nvSpPr>
        <p:spPr bwMode="auto">
          <a:xfrm>
            <a:off x="2587689" y="1302241"/>
            <a:ext cx="1427276" cy="920742"/>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 name="Text Placeholder 3"/>
          <p:cNvSpPr>
            <a:spLocks noGrp="1"/>
          </p:cNvSpPr>
          <p:nvPr>
            <p:ph type="body" sz="quarter" idx="14"/>
          </p:nvPr>
        </p:nvSpPr>
        <p:spPr>
          <a:xfrm>
            <a:off x="4458789" y="1884408"/>
            <a:ext cx="7377612" cy="1625146"/>
          </a:xfrm>
          <a:prstGeom prst="rect">
            <a:avLst/>
          </a:prstGeom>
        </p:spPr>
        <p:txBody>
          <a:bodyPr/>
          <a:lstStyle>
            <a:lvl1pPr marL="0" indent="0">
              <a:buNone/>
              <a:defRPr sz="2000" b="1">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7" name="Text Placeholder 6"/>
          <p:cNvSpPr>
            <a:spLocks noGrp="1"/>
          </p:cNvSpPr>
          <p:nvPr>
            <p:ph type="body" sz="quarter" idx="15"/>
          </p:nvPr>
        </p:nvSpPr>
        <p:spPr>
          <a:xfrm>
            <a:off x="6980768" y="3581400"/>
            <a:ext cx="4855633" cy="544512"/>
          </a:xfrm>
          <a:prstGeom prst="rect">
            <a:avLst/>
          </a:prstGeom>
        </p:spPr>
        <p:txBody>
          <a:bodyPr/>
          <a:lstStyle>
            <a:lvl1pPr marL="285750" indent="-285750">
              <a:buClr>
                <a:schemeClr val="bg1"/>
              </a:buClr>
              <a:buFont typeface="Arial" panose="020B0604020202020204" pitchFamily="34" charset="0"/>
              <a:buChar char="—"/>
              <a:defRPr lang="en-US" sz="1600" b="1" kern="1200" dirty="0" smtClean="0">
                <a:solidFill>
                  <a:schemeClr val="bg2"/>
                </a:solidFill>
                <a:effectLst/>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337874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2_with key message">
    <p:spTree>
      <p:nvGrpSpPr>
        <p:cNvPr id="1" name=""/>
        <p:cNvGrpSpPr/>
        <p:nvPr/>
      </p:nvGrpSpPr>
      <p:grpSpPr>
        <a:xfrm>
          <a:off x="0" y="0"/>
          <a:ext cx="0" cy="0"/>
          <a:chOff x="0" y="0"/>
          <a:chExt cx="0" cy="0"/>
        </a:xfrm>
      </p:grpSpPr>
      <p:pic>
        <p:nvPicPr>
          <p:cNvPr id="2" name="Picture 1" descr="GSP_PPT_Template.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13148"/>
          <a:stretch/>
        </p:blipFill>
        <p:spPr>
          <a:xfrm>
            <a:off x="0" y="0"/>
            <a:ext cx="12206572" cy="5956300"/>
          </a:xfrm>
          <a:prstGeom prst="rect">
            <a:avLst/>
          </a:prstGeom>
        </p:spPr>
      </p:pic>
      <p:sp>
        <p:nvSpPr>
          <p:cNvPr id="43" name="Freeform 6"/>
          <p:cNvSpPr>
            <a:spLocks noEditPoints="1"/>
          </p:cNvSpPr>
          <p:nvPr userDrawn="1"/>
        </p:nvSpPr>
        <p:spPr bwMode="auto">
          <a:xfrm>
            <a:off x="2587689" y="1302241"/>
            <a:ext cx="1427276" cy="920742"/>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 name="Text Placeholder 3"/>
          <p:cNvSpPr>
            <a:spLocks noGrp="1"/>
          </p:cNvSpPr>
          <p:nvPr>
            <p:ph type="body" sz="quarter" idx="14"/>
          </p:nvPr>
        </p:nvSpPr>
        <p:spPr>
          <a:xfrm>
            <a:off x="4458789" y="1884408"/>
            <a:ext cx="7377612" cy="1625146"/>
          </a:xfrm>
          <a:prstGeom prst="rect">
            <a:avLst/>
          </a:prstGeom>
        </p:spPr>
        <p:txBody>
          <a:bodyPr/>
          <a:lstStyle>
            <a:lvl1pPr marL="0" indent="0">
              <a:buNone/>
              <a:defRPr sz="2000" b="1">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7" name="Text Placeholder 6"/>
          <p:cNvSpPr>
            <a:spLocks noGrp="1"/>
          </p:cNvSpPr>
          <p:nvPr>
            <p:ph type="body" sz="quarter" idx="15"/>
          </p:nvPr>
        </p:nvSpPr>
        <p:spPr>
          <a:xfrm>
            <a:off x="6980768" y="3581400"/>
            <a:ext cx="4855633" cy="544512"/>
          </a:xfrm>
          <a:prstGeom prst="rect">
            <a:avLst/>
          </a:prstGeom>
        </p:spPr>
        <p:txBody>
          <a:bodyPr/>
          <a:lstStyle>
            <a:lvl1pPr marL="285750" indent="-285750">
              <a:buClr>
                <a:schemeClr val="bg1"/>
              </a:buClr>
              <a:buFont typeface="Arial" panose="020B0604020202020204" pitchFamily="34" charset="0"/>
              <a:buChar char="—"/>
              <a:defRPr lang="en-US" sz="1600" b="1" kern="1200" dirty="0" smtClean="0">
                <a:solidFill>
                  <a:schemeClr val="bg2"/>
                </a:solidFill>
                <a:effectLst/>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301098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8302" y="647700"/>
            <a:ext cx="11455399" cy="495300"/>
          </a:xfrm>
        </p:spPr>
        <p:txBody>
          <a:bodyPr/>
          <a:lstStyle/>
          <a:p>
            <a:r>
              <a:rPr lang="en-US" dirty="0" smtClean="0"/>
              <a:t>Click to edit Master title style</a:t>
            </a:r>
            <a:endParaRPr lang="en-US" dirty="0"/>
          </a:p>
        </p:txBody>
      </p:sp>
      <p:sp>
        <p:nvSpPr>
          <p:cNvPr id="6" name="Table Placeholder 5"/>
          <p:cNvSpPr>
            <a:spLocks noGrp="1"/>
          </p:cNvSpPr>
          <p:nvPr>
            <p:ph type="tbl" sz="quarter" idx="13"/>
          </p:nvPr>
        </p:nvSpPr>
        <p:spPr>
          <a:xfrm>
            <a:off x="368302" y="1562100"/>
            <a:ext cx="11455399" cy="4381500"/>
          </a:xfrm>
          <a:prstGeom prst="rect">
            <a:avLst/>
          </a:prstGeom>
        </p:spPr>
        <p:txBody>
          <a:bodyPr/>
          <a:lstStyle/>
          <a:p>
            <a:endParaRPr lang="en-US"/>
          </a:p>
        </p:txBody>
      </p:sp>
    </p:spTree>
    <p:extLst>
      <p:ext uri="{BB962C8B-B14F-4D97-AF65-F5344CB8AC3E}">
        <p14:creationId xmlns:p14="http://schemas.microsoft.com/office/powerpoint/2010/main" val="347344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40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16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Title 1"/>
          <p:cNvSpPr>
            <a:spLocks noGrp="1"/>
          </p:cNvSpPr>
          <p:nvPr>
            <p:ph type="ctrTitle"/>
          </p:nvPr>
        </p:nvSpPr>
        <p:spPr>
          <a:xfrm>
            <a:off x="6972299" y="3940170"/>
            <a:ext cx="4866548" cy="528638"/>
          </a:xfrm>
        </p:spPr>
        <p:txBody>
          <a:bodyPr anchor="b">
            <a:noAutofit/>
          </a:bodyPr>
          <a:lstStyle>
            <a:lvl1pPr marL="0" algn="r"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972298" y="4664266"/>
            <a:ext cx="4866551" cy="417512"/>
          </a:xfrm>
          <a:prstGeom prst="rect">
            <a:avLst/>
          </a:prstGeom>
        </p:spPr>
        <p:txBody>
          <a:bodyPr>
            <a:noAutofit/>
          </a:bodyPr>
          <a:lstStyle>
            <a:lvl1pPr marL="0" indent="0" algn="r"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cxnSp>
        <p:nvCxnSpPr>
          <p:cNvPr id="4" name="Straight Connector 3"/>
          <p:cNvCxnSpPr/>
          <p:nvPr userDrawn="1"/>
        </p:nvCxnSpPr>
        <p:spPr>
          <a:xfrm flipH="1">
            <a:off x="70866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30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cxnSp>
        <p:nvCxnSpPr>
          <p:cNvPr id="4" name="Straight Connector 3"/>
          <p:cNvCxnSpPr/>
          <p:nvPr userDrawn="1"/>
        </p:nvCxnSpPr>
        <p:spPr>
          <a:xfrm flipH="1">
            <a:off x="72644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10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51438" y="4156500"/>
            <a:ext cx="4681620" cy="1002240"/>
          </a:xfrm>
        </p:spPr>
        <p:txBody>
          <a:bodyPr anchor="b">
            <a:normAutofit/>
          </a:bodyPr>
          <a:lstStyle>
            <a:lvl1pPr marL="0" algn="r" defTabSz="685749" rtl="0" eaLnBrk="1" latinLnBrk="0" hangingPunct="1">
              <a:lnSpc>
                <a:spcPct val="100000"/>
              </a:lnSpc>
              <a:spcBef>
                <a:spcPct val="0"/>
              </a:spcBef>
              <a:buNone/>
              <a:defRPr lang="en-US" sz="2000" b="1" kern="1200" spc="-8" dirty="0">
                <a:ln>
                  <a:noFill/>
                </a:ln>
                <a:solidFill>
                  <a:schemeClr val="bg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151438" y="5224452"/>
            <a:ext cx="4681620" cy="328354"/>
          </a:xfrm>
          <a:prstGeom prst="rect">
            <a:avLst/>
          </a:prstGeom>
        </p:spPr>
        <p:txBody>
          <a:bodyPr>
            <a:noAutofit/>
          </a:bodyPr>
          <a:lstStyle>
            <a:lvl1pPr marL="0" indent="0" algn="r" defTabSz="685749" rtl="0" eaLnBrk="1" latinLnBrk="0" hangingPunct="1">
              <a:spcAft>
                <a:spcPts val="450"/>
              </a:spcAft>
              <a:buNone/>
              <a:defRPr lang="en-US" sz="1600" kern="1200" dirty="0">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sp>
        <p:nvSpPr>
          <p:cNvPr id="12" name="Text Placeholder 11"/>
          <p:cNvSpPr>
            <a:spLocks noGrp="1"/>
          </p:cNvSpPr>
          <p:nvPr>
            <p:ph type="body" sz="quarter" idx="13"/>
          </p:nvPr>
        </p:nvSpPr>
        <p:spPr>
          <a:xfrm>
            <a:off x="7151438" y="5568263"/>
            <a:ext cx="4681620" cy="310057"/>
          </a:xfrm>
          <a:prstGeom prst="rect">
            <a:avLst/>
          </a:prstGeom>
        </p:spPr>
        <p:txBody>
          <a:bodyPr>
            <a:noAutofit/>
          </a:bodyPr>
          <a:lstStyle>
            <a:lvl1pPr marL="0" indent="0" algn="r">
              <a:buNone/>
              <a:defRPr sz="140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180586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66886" y="1479304"/>
            <a:ext cx="11469513" cy="45023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7490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Opening 1">
    <p:spTree>
      <p:nvGrpSpPr>
        <p:cNvPr id="1" name=""/>
        <p:cNvGrpSpPr/>
        <p:nvPr/>
      </p:nvGrpSpPr>
      <p:grpSpPr>
        <a:xfrm>
          <a:off x="0" y="0"/>
          <a:ext cx="0" cy="0"/>
          <a:chOff x="0" y="0"/>
          <a:chExt cx="0" cy="0"/>
        </a:xfrm>
      </p:grpSpPr>
      <p:pic>
        <p:nvPicPr>
          <p:cNvPr id="46" name="Picture 45" descr="Hexagon_Geospatial_CMYK_Standard.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pic>
        <p:nvPicPr>
          <p:cNvPr id="7" name="Picture 6" descr="GSP_PPT_Template2.png"/>
          <p:cNvPicPr>
            <a:picLocks noChangeAspect="1"/>
          </p:cNvPicPr>
          <p:nvPr userDrawn="1"/>
        </p:nvPicPr>
        <p:blipFill rotWithShape="1">
          <a:blip r:embed="rId3" cstate="print">
            <a:extLst>
              <a:ext uri="{28A0092B-C50C-407E-A947-70E740481C1C}">
                <a14:useLocalDpi xmlns:a14="http://schemas.microsoft.com/office/drawing/2010/main" val="0"/>
              </a:ext>
            </a:extLst>
          </a:blip>
          <a:srcRect t="1119" r="26804"/>
          <a:stretch/>
        </p:blipFill>
        <p:spPr>
          <a:xfrm>
            <a:off x="-12700" y="0"/>
            <a:ext cx="9017000" cy="6858001"/>
          </a:xfrm>
          <a:prstGeom prst="rect">
            <a:avLst/>
          </a:prstGeom>
        </p:spPr>
      </p:pic>
      <p:grpSp>
        <p:nvGrpSpPr>
          <p:cNvPr id="8" name="Group 7"/>
          <p:cNvGrpSpPr/>
          <p:nvPr userDrawn="1"/>
        </p:nvGrpSpPr>
        <p:grpSpPr>
          <a:xfrm>
            <a:off x="-12290" y="6312924"/>
            <a:ext cx="481013" cy="361950"/>
            <a:chOff x="-12290" y="6312924"/>
            <a:chExt cx="481013" cy="361950"/>
          </a:xfrm>
        </p:grpSpPr>
        <p:sp>
          <p:nvSpPr>
            <p:cNvPr id="11" name="Freeform 10"/>
            <p:cNvSpPr/>
            <p:nvPr userDrawn="1"/>
          </p:nvSpPr>
          <p:spPr>
            <a:xfrm>
              <a:off x="-12290" y="6312924"/>
              <a:ext cx="481013" cy="361950"/>
            </a:xfrm>
            <a:custGeom>
              <a:avLst/>
              <a:gdLst>
                <a:gd name="connsiteX0" fmla="*/ 0 w 466726"/>
                <a:gd name="connsiteY0" fmla="*/ 0 h 361950"/>
                <a:gd name="connsiteX1" fmla="*/ 466726 w 466726"/>
                <a:gd name="connsiteY1" fmla="*/ 0 h 361950"/>
                <a:gd name="connsiteX2" fmla="*/ 466726 w 466726"/>
                <a:gd name="connsiteY2" fmla="*/ 283369 h 361950"/>
                <a:gd name="connsiteX3" fmla="*/ 338138 w 466726"/>
                <a:gd name="connsiteY3" fmla="*/ 361950 h 361950"/>
                <a:gd name="connsiteX4" fmla="*/ 2382 w 466726"/>
                <a:gd name="connsiteY4" fmla="*/ 361950 h 361950"/>
                <a:gd name="connsiteX5" fmla="*/ 0 w 466726"/>
                <a:gd name="connsiteY5"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6" h="361950">
                  <a:moveTo>
                    <a:pt x="0" y="0"/>
                  </a:moveTo>
                  <a:lnTo>
                    <a:pt x="466726" y="0"/>
                  </a:lnTo>
                  <a:lnTo>
                    <a:pt x="466726" y="283369"/>
                  </a:lnTo>
                  <a:lnTo>
                    <a:pt x="338138" y="361950"/>
                  </a:lnTo>
                  <a:lnTo>
                    <a:pt x="2382" y="361950"/>
                  </a:lnTo>
                  <a:lnTo>
                    <a:pt x="0" y="0"/>
                  </a:lnTo>
                  <a:close/>
                </a:path>
              </a:pathLst>
            </a:custGeom>
            <a:solidFill>
              <a:schemeClr val="bg1"/>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45143" t="6489" r="18028" b="20348"/>
            <a:stretch/>
          </p:blipFill>
          <p:spPr>
            <a:xfrm>
              <a:off x="108155" y="6336891"/>
              <a:ext cx="272845" cy="299654"/>
            </a:xfrm>
            <a:prstGeom prst="rect">
              <a:avLst/>
            </a:prstGeom>
          </p:spPr>
        </p:pic>
      </p:grpSp>
    </p:spTree>
    <p:extLst>
      <p:ext uri="{BB962C8B-B14F-4D97-AF65-F5344CB8AC3E}">
        <p14:creationId xmlns:p14="http://schemas.microsoft.com/office/powerpoint/2010/main" val="348561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Opening 1">
    <p:spTree>
      <p:nvGrpSpPr>
        <p:cNvPr id="1" name=""/>
        <p:cNvGrpSpPr/>
        <p:nvPr/>
      </p:nvGrpSpPr>
      <p:grpSpPr>
        <a:xfrm>
          <a:off x="0" y="0"/>
          <a:ext cx="0" cy="0"/>
          <a:chOff x="0" y="0"/>
          <a:chExt cx="0" cy="0"/>
        </a:xfrm>
      </p:grpSpPr>
      <p:pic>
        <p:nvPicPr>
          <p:cNvPr id="8" name="Picture 7" descr="GSP_PPT_Template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4700" cy="6871246"/>
          </a:xfrm>
          <a:prstGeom prst="rect">
            <a:avLst/>
          </a:prstGeom>
        </p:spPr>
      </p:pic>
      <p:sp>
        <p:nvSpPr>
          <p:cNvPr id="48" name="Rectangle 47"/>
          <p:cNvSpPr/>
          <p:nvPr userDrawn="1"/>
        </p:nvSpPr>
        <p:spPr>
          <a:xfrm>
            <a:off x="-22123" y="5956300"/>
            <a:ext cx="12214124" cy="90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24621" y="6312924"/>
            <a:ext cx="481013" cy="361950"/>
            <a:chOff x="-12290" y="6312924"/>
            <a:chExt cx="481013" cy="361950"/>
          </a:xfrm>
        </p:grpSpPr>
        <p:sp>
          <p:nvSpPr>
            <p:cNvPr id="10" name="Freeform 9"/>
            <p:cNvSpPr/>
            <p:nvPr userDrawn="1"/>
          </p:nvSpPr>
          <p:spPr>
            <a:xfrm>
              <a:off x="-12290" y="6312924"/>
              <a:ext cx="481013" cy="361950"/>
            </a:xfrm>
            <a:custGeom>
              <a:avLst/>
              <a:gdLst>
                <a:gd name="connsiteX0" fmla="*/ 0 w 466726"/>
                <a:gd name="connsiteY0" fmla="*/ 0 h 361950"/>
                <a:gd name="connsiteX1" fmla="*/ 466726 w 466726"/>
                <a:gd name="connsiteY1" fmla="*/ 0 h 361950"/>
                <a:gd name="connsiteX2" fmla="*/ 466726 w 466726"/>
                <a:gd name="connsiteY2" fmla="*/ 283369 h 361950"/>
                <a:gd name="connsiteX3" fmla="*/ 338138 w 466726"/>
                <a:gd name="connsiteY3" fmla="*/ 361950 h 361950"/>
                <a:gd name="connsiteX4" fmla="*/ 2382 w 466726"/>
                <a:gd name="connsiteY4" fmla="*/ 361950 h 361950"/>
                <a:gd name="connsiteX5" fmla="*/ 0 w 466726"/>
                <a:gd name="connsiteY5"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6" h="361950">
                  <a:moveTo>
                    <a:pt x="0" y="0"/>
                  </a:moveTo>
                  <a:lnTo>
                    <a:pt x="466726" y="0"/>
                  </a:lnTo>
                  <a:lnTo>
                    <a:pt x="466726" y="283369"/>
                  </a:lnTo>
                  <a:lnTo>
                    <a:pt x="338138" y="361950"/>
                  </a:lnTo>
                  <a:lnTo>
                    <a:pt x="2382" y="361950"/>
                  </a:lnTo>
                  <a:lnTo>
                    <a:pt x="0" y="0"/>
                  </a:lnTo>
                  <a:close/>
                </a:path>
              </a:pathLst>
            </a:custGeom>
            <a:solidFill>
              <a:schemeClr val="bg1"/>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45143" t="6489" r="14047" b="17291"/>
            <a:stretch/>
          </p:blipFill>
          <p:spPr>
            <a:xfrm>
              <a:off x="115529" y="6336890"/>
              <a:ext cx="302342" cy="312175"/>
            </a:xfrm>
            <a:prstGeom prst="rect">
              <a:avLst/>
            </a:prstGeom>
          </p:spPr>
        </p:pic>
      </p:grpSp>
      <p:pic>
        <p:nvPicPr>
          <p:cNvPr id="46" name="Picture 45" descr="Hexagon_Geospatial_CMYK_Standard.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spTree>
    <p:extLst>
      <p:ext uri="{BB962C8B-B14F-4D97-AF65-F5344CB8AC3E}">
        <p14:creationId xmlns:p14="http://schemas.microsoft.com/office/powerpoint/2010/main" val="87135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20873" y="4156500"/>
            <a:ext cx="6554609" cy="1002240"/>
          </a:xfrm>
        </p:spPr>
        <p:txBody>
          <a:bodyPr anchor="b">
            <a:normAutofit/>
          </a:bodyPr>
          <a:lstStyle>
            <a:lvl1pPr marL="0" algn="l" defTabSz="685749" rtl="0" eaLnBrk="1" latinLnBrk="0" hangingPunct="1">
              <a:lnSpc>
                <a:spcPct val="100000"/>
              </a:lnSpc>
              <a:spcBef>
                <a:spcPct val="0"/>
              </a:spcBef>
              <a:buNone/>
              <a:defRPr lang="en-US" sz="2500" b="1" kern="1200" spc="-8" dirty="0">
                <a:ln>
                  <a:noFill/>
                </a:ln>
                <a:solidFill>
                  <a:srgbClr val="000000"/>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220872" y="5354198"/>
            <a:ext cx="5690779" cy="417512"/>
          </a:xfrm>
          <a:prstGeom prst="rect">
            <a:avLst/>
          </a:prstGeom>
        </p:spPr>
        <p:txBody>
          <a:bodyPr>
            <a:noAutofit/>
          </a:bodyPr>
          <a:lstStyle>
            <a:lvl1pPr marL="0" indent="0" algn="l" defTabSz="685749" rtl="0" eaLnBrk="1" latinLnBrk="0" hangingPunct="1">
              <a:spcAft>
                <a:spcPts val="450"/>
              </a:spcAft>
              <a:buNone/>
              <a:defRPr lang="en-US" sz="18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sp>
        <p:nvSpPr>
          <p:cNvPr id="12" name="Text Placeholder 11"/>
          <p:cNvSpPr>
            <a:spLocks noGrp="1"/>
          </p:cNvSpPr>
          <p:nvPr>
            <p:ph type="body" sz="quarter" idx="13"/>
          </p:nvPr>
        </p:nvSpPr>
        <p:spPr>
          <a:xfrm>
            <a:off x="3220872" y="5772150"/>
            <a:ext cx="5628752" cy="419100"/>
          </a:xfrm>
          <a:prstGeom prst="rect">
            <a:avLst/>
          </a:prstGeom>
        </p:spPr>
        <p:txBody>
          <a:bodyPr>
            <a:noAutofit/>
          </a:bodyPr>
          <a:lstStyle>
            <a:lvl1pPr marL="0" indent="0">
              <a:buNone/>
              <a:defRPr sz="1400">
                <a:solidFill>
                  <a:schemeClr val="accent6"/>
                </a:solidFill>
              </a:defRPr>
            </a:lvl1pPr>
          </a:lstStyle>
          <a:p>
            <a:pPr lvl="0"/>
            <a:r>
              <a:rPr lang="en-US" dirty="0" smtClean="0"/>
              <a:t>Click to edit Master text styles</a:t>
            </a:r>
          </a:p>
        </p:txBody>
      </p:sp>
      <p:cxnSp>
        <p:nvCxnSpPr>
          <p:cNvPr id="25" name="Straight Connector 24"/>
          <p:cNvCxnSpPr/>
          <p:nvPr userDrawn="1"/>
        </p:nvCxnSpPr>
        <p:spPr>
          <a:xfrm>
            <a:off x="3345169" y="5221510"/>
            <a:ext cx="579802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27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Section/Breaker ">
    <p:spTree>
      <p:nvGrpSpPr>
        <p:cNvPr id="1" name=""/>
        <p:cNvGrpSpPr/>
        <p:nvPr/>
      </p:nvGrpSpPr>
      <p:grpSpPr>
        <a:xfrm>
          <a:off x="0" y="0"/>
          <a:ext cx="0" cy="0"/>
          <a:chOff x="0" y="0"/>
          <a:chExt cx="0" cy="0"/>
        </a:xfrm>
      </p:grpSpPr>
      <p:sp>
        <p:nvSpPr>
          <p:cNvPr id="2" name="Title 1"/>
          <p:cNvSpPr>
            <a:spLocks noGrp="1"/>
          </p:cNvSpPr>
          <p:nvPr>
            <p:ph type="ctrTitle"/>
          </p:nvPr>
        </p:nvSpPr>
        <p:spPr>
          <a:xfrm>
            <a:off x="968513" y="4344039"/>
            <a:ext cx="3737172" cy="528638"/>
          </a:xfrm>
        </p:spPr>
        <p:txBody>
          <a:bodyPr anchor="b">
            <a:noAutofit/>
          </a:bodyPr>
          <a:lstStyle>
            <a:lvl1pPr marL="0" algn="l"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8512" y="5068135"/>
            <a:ext cx="3737173"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cxnSp>
        <p:nvCxnSpPr>
          <p:cNvPr id="58" name="Straight Connector 57"/>
          <p:cNvCxnSpPr/>
          <p:nvPr userDrawn="1"/>
        </p:nvCxnSpPr>
        <p:spPr>
          <a:xfrm flipH="1">
            <a:off x="1054683" y="4936539"/>
            <a:ext cx="355474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92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0_Section/Breaker ">
    <p:spTree>
      <p:nvGrpSpPr>
        <p:cNvPr id="1" name=""/>
        <p:cNvGrpSpPr/>
        <p:nvPr/>
      </p:nvGrpSpPr>
      <p:grpSpPr>
        <a:xfrm>
          <a:off x="0" y="0"/>
          <a:ext cx="0" cy="0"/>
          <a:chOff x="0" y="0"/>
          <a:chExt cx="0" cy="0"/>
        </a:xfrm>
      </p:grpSpPr>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0152" y="807"/>
            <a:ext cx="9141848" cy="6856386"/>
          </a:xfrm>
          <a:prstGeom prst="rect">
            <a:avLst/>
          </a:prstGeom>
        </p:spPr>
      </p:pic>
      <p:sp>
        <p:nvSpPr>
          <p:cNvPr id="2" name="Title 1"/>
          <p:cNvSpPr>
            <a:spLocks noGrp="1"/>
          </p:cNvSpPr>
          <p:nvPr>
            <p:ph type="ctrTitle"/>
          </p:nvPr>
        </p:nvSpPr>
        <p:spPr>
          <a:xfrm>
            <a:off x="968513" y="4344039"/>
            <a:ext cx="3513110" cy="528638"/>
          </a:xfrm>
        </p:spPr>
        <p:txBody>
          <a:bodyPr anchor="b">
            <a:noAutofit/>
          </a:bodyPr>
          <a:lstStyle>
            <a:lvl1pPr marL="0" algn="l" defTabSz="685749" rtl="0" eaLnBrk="1" latinLnBrk="0" hangingPunct="1">
              <a:lnSpc>
                <a:spcPct val="100000"/>
              </a:lnSpc>
              <a:defRPr lang="en-US" sz="1900" b="1" kern="1200" dirty="0">
                <a:ln>
                  <a:noFill/>
                </a:ln>
                <a:solidFill>
                  <a:schemeClr val="accent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8512" y="5068135"/>
            <a:ext cx="3513111"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cxnSp>
        <p:nvCxnSpPr>
          <p:cNvPr id="58" name="Straight Connector 57"/>
          <p:cNvCxnSpPr/>
          <p:nvPr userDrawn="1"/>
        </p:nvCxnSpPr>
        <p:spPr>
          <a:xfrm flipH="1">
            <a:off x="1054684" y="4936539"/>
            <a:ext cx="33897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6" name="Picture 45" descr="Hexagon_Geospatial_CMYK_Standard.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2" t="10719"/>
          <a:stretch/>
        </p:blipFill>
        <p:spPr>
          <a:xfrm>
            <a:off x="9994900" y="6070600"/>
            <a:ext cx="1993900" cy="779369"/>
          </a:xfrm>
          <a:prstGeom prst="rect">
            <a:avLst/>
          </a:prstGeom>
        </p:spPr>
      </p:pic>
    </p:spTree>
    <p:extLst>
      <p:ext uri="{BB962C8B-B14F-4D97-AF65-F5344CB8AC3E}">
        <p14:creationId xmlns:p14="http://schemas.microsoft.com/office/powerpoint/2010/main" val="200122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0" y="0"/>
            <a:ext cx="12203267" cy="6858000"/>
          </a:xfrm>
          <a:prstGeom prst="rect">
            <a:avLst/>
          </a:prstGeom>
        </p:spPr>
      </p:pic>
      <p:sp>
        <p:nvSpPr>
          <p:cNvPr id="2" name="Title Placeholder 1"/>
          <p:cNvSpPr>
            <a:spLocks noGrp="1"/>
          </p:cNvSpPr>
          <p:nvPr>
            <p:ph type="title"/>
          </p:nvPr>
        </p:nvSpPr>
        <p:spPr>
          <a:xfrm>
            <a:off x="368302" y="647700"/>
            <a:ext cx="11468098" cy="4953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5" name="Text Placeholder 4"/>
          <p:cNvSpPr>
            <a:spLocks noGrp="1"/>
          </p:cNvSpPr>
          <p:nvPr>
            <p:ph type="body" idx="1"/>
          </p:nvPr>
        </p:nvSpPr>
        <p:spPr>
          <a:xfrm>
            <a:off x="368301" y="1480319"/>
            <a:ext cx="11468099" cy="450379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4" name="TextBox 63"/>
          <p:cNvSpPr txBox="1"/>
          <p:nvPr userDrawn="1"/>
        </p:nvSpPr>
        <p:spPr>
          <a:xfrm>
            <a:off x="849285" y="6378083"/>
            <a:ext cx="4962525" cy="207749"/>
          </a:xfrm>
          <a:prstGeom prst="rect">
            <a:avLst/>
          </a:prstGeom>
          <a:noFill/>
        </p:spPr>
        <p:txBody>
          <a:bodyPr wrap="square" rtlCol="0" anchor="b" anchorCtr="0">
            <a:spAutoFit/>
          </a:bodyPr>
          <a:lstStyle/>
          <a:p>
            <a:pPr algn="l"/>
            <a:r>
              <a:rPr lang="en-US" sz="750" dirty="0" smtClean="0">
                <a:solidFill>
                  <a:srgbClr val="7F7F7F"/>
                </a:solidFill>
              </a:rPr>
              <a:t>Confidential</a:t>
            </a:r>
            <a:endParaRPr lang="en-US" sz="750" dirty="0">
              <a:solidFill>
                <a:srgbClr val="7F7F7F"/>
              </a:solidFill>
            </a:endParaRPr>
          </a:p>
        </p:txBody>
      </p:sp>
      <p:sp>
        <p:nvSpPr>
          <p:cNvPr id="65" name="TextBox 64"/>
          <p:cNvSpPr txBox="1"/>
          <p:nvPr userDrawn="1"/>
        </p:nvSpPr>
        <p:spPr>
          <a:xfrm>
            <a:off x="289711" y="6378083"/>
            <a:ext cx="517265" cy="207749"/>
          </a:xfrm>
          <a:prstGeom prst="rect">
            <a:avLst/>
          </a:prstGeom>
          <a:noFill/>
        </p:spPr>
        <p:txBody>
          <a:bodyPr wrap="square" rtlCol="0">
            <a:spAutoFit/>
          </a:bodyPr>
          <a:lstStyle/>
          <a:p>
            <a:pPr algn="ctr"/>
            <a:fld id="{DB8CD98A-3E22-453F-A62A-E5EC241D5152}" type="slidenum">
              <a:rPr lang="en-US" sz="750" smtClean="0">
                <a:solidFill>
                  <a:srgbClr val="7F7F7F"/>
                </a:solidFill>
              </a:rPr>
              <a:pPr algn="ctr"/>
              <a:t>‹#›</a:t>
            </a:fld>
            <a:r>
              <a:rPr lang="en-US" sz="750" dirty="0" smtClean="0">
                <a:solidFill>
                  <a:srgbClr val="7F7F7F"/>
                </a:solidFill>
              </a:rPr>
              <a:t> </a:t>
            </a:r>
            <a:endParaRPr lang="en-US" sz="750" dirty="0">
              <a:solidFill>
                <a:srgbClr val="7F7F7F"/>
              </a:solidFill>
            </a:endParaRPr>
          </a:p>
        </p:txBody>
      </p:sp>
      <p:pic>
        <p:nvPicPr>
          <p:cNvPr id="3" name="Picture 2" descr="Hexagon_Geospatial_CMYK_Standard.jp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spTree>
    <p:extLst>
      <p:ext uri="{BB962C8B-B14F-4D97-AF65-F5344CB8AC3E}">
        <p14:creationId xmlns:p14="http://schemas.microsoft.com/office/powerpoint/2010/main" val="415810339"/>
      </p:ext>
    </p:extLst>
  </p:cSld>
  <p:clrMap bg1="lt1" tx1="dk1" bg2="lt2" tx2="dk2" accent1="accent1" accent2="accent2" accent3="accent3" accent4="accent4" accent5="accent5" accent6="accent6" hlink="hlink" folHlink="folHlink"/>
  <p:sldLayoutIdLst>
    <p:sldLayoutId id="2147483649" r:id="rId1"/>
    <p:sldLayoutId id="2147483958" r:id="rId2"/>
    <p:sldLayoutId id="2147483955" r:id="rId3"/>
    <p:sldLayoutId id="2147483662" r:id="rId4"/>
    <p:sldLayoutId id="2147483949" r:id="rId5"/>
    <p:sldLayoutId id="2147483966" r:id="rId6"/>
    <p:sldLayoutId id="2147483937" r:id="rId7"/>
    <p:sldLayoutId id="2147483951" r:id="rId8"/>
    <p:sldLayoutId id="2147483956" r:id="rId9"/>
    <p:sldLayoutId id="2147483957" r:id="rId10"/>
    <p:sldLayoutId id="2147483954" r:id="rId11"/>
    <p:sldLayoutId id="2147483934" r:id="rId12"/>
    <p:sldLayoutId id="2147483935" r:id="rId13"/>
    <p:sldLayoutId id="2147483650" r:id="rId14"/>
    <p:sldLayoutId id="2147483667" r:id="rId15"/>
    <p:sldLayoutId id="2147483965" r:id="rId16"/>
    <p:sldLayoutId id="2147483652" r:id="rId17"/>
    <p:sldLayoutId id="2147483653" r:id="rId18"/>
    <p:sldLayoutId id="2147483664" r:id="rId19"/>
    <p:sldLayoutId id="2147483663" r:id="rId20"/>
    <p:sldLayoutId id="2147483665" r:id="rId21"/>
    <p:sldLayoutId id="2147483660" r:id="rId22"/>
    <p:sldLayoutId id="2147483661" r:id="rId23"/>
    <p:sldLayoutId id="2147483967" r:id="rId24"/>
    <p:sldLayoutId id="2147483654" r:id="rId25"/>
    <p:sldLayoutId id="2147483671" r:id="rId26"/>
    <p:sldLayoutId id="2147483655" r:id="rId27"/>
    <p:sldLayoutId id="2147483933" r:id="rId28"/>
    <p:sldLayoutId id="214748393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marL="0" algn="l" defTabSz="685749"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p:titleStyle>
    <p:bodyStyle>
      <a:lvl1pPr marL="228600" indent="-228600" algn="l" defTabSz="685749" rtl="0" eaLnBrk="1" latinLnBrk="0" hangingPunct="1">
        <a:lnSpc>
          <a:spcPct val="100000"/>
        </a:lnSpc>
        <a:spcBef>
          <a:spcPts val="300"/>
        </a:spcBef>
        <a:spcAft>
          <a:spcPts val="300"/>
        </a:spcAft>
        <a:buClr>
          <a:schemeClr val="tx2"/>
        </a:buClr>
        <a:buFont typeface="Arial" panose="020B0604020202020204" pitchFamily="34" charset="0"/>
        <a:buChar char="•"/>
        <a:defRPr sz="1600" kern="1200">
          <a:solidFill>
            <a:srgbClr val="545559"/>
          </a:solidFill>
          <a:latin typeface="+mn-lt"/>
          <a:ea typeface="+mn-ea"/>
          <a:cs typeface="+mn-cs"/>
        </a:defRPr>
      </a:lvl1pPr>
      <a:lvl2pPr marL="457200" indent="-228600" algn="l" defTabSz="685749" rtl="0" eaLnBrk="1" latinLnBrk="0" hangingPunct="1">
        <a:lnSpc>
          <a:spcPct val="100000"/>
        </a:lnSpc>
        <a:spcBef>
          <a:spcPts val="300"/>
        </a:spcBef>
        <a:spcAft>
          <a:spcPts val="300"/>
        </a:spcAft>
        <a:buClr>
          <a:srgbClr val="74B543"/>
        </a:buClr>
        <a:buFont typeface="Arial" panose="020B0604020202020204" pitchFamily="34" charset="0"/>
        <a:buChar char="•"/>
        <a:defRPr sz="1400" kern="1200">
          <a:solidFill>
            <a:srgbClr val="545559"/>
          </a:solidFill>
          <a:latin typeface="+mn-lt"/>
          <a:ea typeface="+mn-ea"/>
          <a:cs typeface="+mn-cs"/>
        </a:defRPr>
      </a:lvl2pPr>
      <a:lvl3pPr marL="687388" indent="-230188" algn="l" defTabSz="685749" rtl="0" eaLnBrk="1" latinLnBrk="0" hangingPunct="1">
        <a:lnSpc>
          <a:spcPct val="100000"/>
        </a:lnSpc>
        <a:spcBef>
          <a:spcPts val="300"/>
        </a:spcBef>
        <a:spcAft>
          <a:spcPts val="300"/>
        </a:spcAft>
        <a:buClr>
          <a:srgbClr val="0098BA"/>
        </a:buClr>
        <a:buFont typeface="Arial" panose="020B0604020202020204" pitchFamily="34" charset="0"/>
        <a:buChar char="•"/>
        <a:defRPr sz="1200" kern="1200">
          <a:solidFill>
            <a:srgbClr val="545559"/>
          </a:solidFill>
          <a:latin typeface="+mn-lt"/>
          <a:ea typeface="+mn-ea"/>
          <a:cs typeface="+mn-cs"/>
        </a:defRPr>
      </a:lvl3pPr>
      <a:lvl4pPr marL="914400" indent="-228600"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4pPr>
      <a:lvl5pPr marL="1144588" indent="-230188"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5pPr>
      <a:lvl6pPr marL="1371600" indent="-227013" algn="l" defTabSz="685749" rtl="0" eaLnBrk="1" latinLnBrk="0" hangingPunct="1">
        <a:lnSpc>
          <a:spcPct val="100000"/>
        </a:lnSpc>
        <a:spcBef>
          <a:spcPts val="300"/>
        </a:spcBef>
        <a:spcAft>
          <a:spcPts val="300"/>
        </a:spcAft>
        <a:buClr>
          <a:schemeClr val="tx2"/>
        </a:buClr>
        <a:buSzPct val="90000"/>
        <a:buFont typeface="Arial" panose="020B0604020202020204" pitchFamily="34" charset="0"/>
        <a:buChar char="•"/>
        <a:defRPr sz="1200" kern="1200">
          <a:solidFill>
            <a:schemeClr val="tx2"/>
          </a:solidFill>
          <a:latin typeface="+mn-lt"/>
          <a:ea typeface="+mn-ea"/>
          <a:cs typeface="+mn-cs"/>
        </a:defRPr>
      </a:lvl6pPr>
      <a:lvl7pPr marL="16017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lang="en-US" sz="1200" kern="1200" dirty="0">
          <a:solidFill>
            <a:schemeClr val="tx2"/>
          </a:solidFill>
          <a:latin typeface="+mn-lt"/>
          <a:ea typeface="+mn-ea"/>
          <a:cs typeface="+mn-cs"/>
        </a:defRPr>
      </a:lvl7pPr>
      <a:lvl8pPr marL="1828800" indent="-227013"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baseline="0">
          <a:solidFill>
            <a:schemeClr val="tx2"/>
          </a:solidFill>
          <a:latin typeface="+mn-lt"/>
          <a:ea typeface="+mn-ea"/>
          <a:cs typeface="+mn-cs"/>
        </a:defRPr>
      </a:lvl8pPr>
      <a:lvl9pPr marL="20589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a:solidFill>
            <a:schemeClr val="tx2"/>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080" userDrawn="1">
          <p15:clr>
            <a:srgbClr val="F26B43"/>
          </p15:clr>
        </p15:guide>
        <p15:guide id="2" pos="224" userDrawn="1">
          <p15:clr>
            <a:srgbClr val="F26B43"/>
          </p15:clr>
        </p15:guide>
        <p15:guide id="3" orient="horz" pos="4200" userDrawn="1">
          <p15:clr>
            <a:srgbClr val="F26B43"/>
          </p15:clr>
        </p15:guide>
        <p15:guide id="4" orient="horz" pos="3792" userDrawn="1">
          <p15:clr>
            <a:srgbClr val="F26B43"/>
          </p15:clr>
        </p15:guide>
        <p15:guide id="5" orient="horz" pos="192" userDrawn="1">
          <p15:clr>
            <a:srgbClr val="F26B43"/>
          </p15:clr>
        </p15:guide>
        <p15:guide id="6" pos="7392" userDrawn="1">
          <p15:clr>
            <a:srgbClr val="F26B43"/>
          </p15:clr>
        </p15:guide>
        <p15:guide id="7" orient="horz" pos="2256" userDrawn="1">
          <p15:clr>
            <a:srgbClr val="F26B43"/>
          </p15:clr>
        </p15:guide>
        <p15:guide id="8" orient="horz" pos="720" userDrawn="1">
          <p15:clr>
            <a:srgbClr val="F26B43"/>
          </p15:clr>
        </p15:guide>
        <p15:guide id="9" orient="horz" pos="408" userDrawn="1">
          <p15:clr>
            <a:srgbClr val="F26B43"/>
          </p15:clr>
        </p15:guide>
        <p15:guide id="10" pos="512" userDrawn="1">
          <p15:clr>
            <a:srgbClr val="F26B43"/>
          </p15:clr>
        </p15:guide>
        <p15:guide id="11" pos="4656" userDrawn="1">
          <p15:clr>
            <a:srgbClr val="F26B43"/>
          </p15:clr>
        </p15:guide>
        <p15:guide id="12" orient="horz" pos="3984" userDrawn="1">
          <p15:clr>
            <a:srgbClr val="F26B43"/>
          </p15:clr>
        </p15:guide>
        <p15:guide id="13"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0.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hyperlink" Target="mailto:lgleasner@edac.unm.edu" TargetMode="External"/><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mailto:szhang@edac.unm.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jpeg"/><Relationship Id="rId7"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ctrTitle"/>
          </p:nvPr>
        </p:nvSpPr>
        <p:spPr>
          <a:xfrm>
            <a:off x="6638925" y="4042200"/>
            <a:ext cx="5486400" cy="1002240"/>
          </a:xfrm>
        </p:spPr>
        <p:txBody>
          <a:bodyPr>
            <a:normAutofit fontScale="90000"/>
          </a:bodyPr>
          <a:lstStyle/>
          <a:p>
            <a:r>
              <a:rPr lang="en-US" dirty="0" smtClean="0"/>
              <a:t>New Mexico’s RGIS Program:</a:t>
            </a:r>
            <a:br>
              <a:rPr lang="en-US" dirty="0" smtClean="0"/>
            </a:br>
            <a:r>
              <a:rPr lang="en-US" dirty="0" smtClean="0"/>
              <a:t>State Geospatial Data Clearinghouse</a:t>
            </a:r>
            <a:endParaRPr lang="en-US" dirty="0"/>
          </a:p>
        </p:txBody>
      </p:sp>
      <p:sp>
        <p:nvSpPr>
          <p:cNvPr id="7" name="Subtitle 6"/>
          <p:cNvSpPr>
            <a:spLocks noGrp="1"/>
          </p:cNvSpPr>
          <p:nvPr>
            <p:ph type="subTitle" idx="1"/>
          </p:nvPr>
        </p:nvSpPr>
        <p:spPr>
          <a:xfrm>
            <a:off x="7138738" y="5306126"/>
            <a:ext cx="4681620" cy="342199"/>
          </a:xfrm>
        </p:spPr>
        <p:txBody>
          <a:bodyPr/>
          <a:lstStyle/>
          <a:p>
            <a:r>
              <a:rPr lang="en-US" dirty="0" smtClean="0"/>
              <a:t>Laura Gleasner</a:t>
            </a:r>
          </a:p>
          <a:p>
            <a:endParaRPr lang="en-US" dirty="0" smtClean="0"/>
          </a:p>
          <a:p>
            <a:endParaRPr lang="en-US" dirty="0"/>
          </a:p>
        </p:txBody>
      </p:sp>
      <p:sp>
        <p:nvSpPr>
          <p:cNvPr id="8" name="Text Placeholder 7"/>
          <p:cNvSpPr>
            <a:spLocks noGrp="1"/>
          </p:cNvSpPr>
          <p:nvPr>
            <p:ph type="body" sz="quarter" idx="13"/>
          </p:nvPr>
        </p:nvSpPr>
        <p:spPr/>
        <p:txBody>
          <a:bodyPr/>
          <a:lstStyle/>
          <a:p>
            <a:pPr lvl="0"/>
            <a:r>
              <a:rPr lang="en-US" dirty="0" smtClean="0"/>
              <a:t>November 10, 2016</a:t>
            </a:r>
            <a:endParaRPr lang="en-US" dirty="0"/>
          </a:p>
        </p:txBody>
      </p:sp>
      <p:pic>
        <p:nvPicPr>
          <p:cNvPr id="1026" name="Picture 2" descr="K:\Laura\Presentations\Pa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27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Results</a:t>
            </a:r>
            <a:endParaRPr lang="en-US" dirty="0"/>
          </a:p>
        </p:txBody>
      </p:sp>
      <p:grpSp>
        <p:nvGrpSpPr>
          <p:cNvPr id="5" name="Group 4"/>
          <p:cNvGrpSpPr/>
          <p:nvPr/>
        </p:nvGrpSpPr>
        <p:grpSpPr>
          <a:xfrm>
            <a:off x="1523711" y="1851660"/>
            <a:ext cx="8686800" cy="2127766"/>
            <a:chOff x="237836" y="1225034"/>
            <a:chExt cx="8686800" cy="212776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36" y="1292640"/>
              <a:ext cx="8686800" cy="2023496"/>
            </a:xfrm>
            <a:prstGeom prst="rect">
              <a:avLst/>
            </a:prstGeom>
            <a:ln w="3175">
              <a:solidFill>
                <a:srgbClr val="414042"/>
              </a:solidFill>
            </a:ln>
          </p:spPr>
        </p:pic>
        <p:sp>
          <p:nvSpPr>
            <p:cNvPr id="7" name="Rounded Rectangle 6"/>
            <p:cNvSpPr/>
            <p:nvPr/>
          </p:nvSpPr>
          <p:spPr>
            <a:xfrm>
              <a:off x="3285836" y="2181514"/>
              <a:ext cx="1371600" cy="1171286"/>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37836" y="1274616"/>
              <a:ext cx="1286164" cy="344056"/>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73420" y="2971800"/>
              <a:ext cx="2286000"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Items per Page</a:t>
              </a:r>
              <a:endParaRPr lang="en-US" b="1" dirty="0">
                <a:solidFill>
                  <a:srgbClr val="414042"/>
                </a:solidFill>
                <a:latin typeface="Myriad Pro" pitchFamily="34" charset="0"/>
              </a:endParaRPr>
            </a:p>
          </p:txBody>
        </p:sp>
        <p:sp>
          <p:nvSpPr>
            <p:cNvPr id="10" name="TextBox 9"/>
            <p:cNvSpPr txBox="1"/>
            <p:nvPr/>
          </p:nvSpPr>
          <p:spPr>
            <a:xfrm>
              <a:off x="1447800" y="1225034"/>
              <a:ext cx="2754745"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Results Name/Category</a:t>
              </a:r>
              <a:endParaRPr lang="en-US" b="1" dirty="0">
                <a:solidFill>
                  <a:srgbClr val="414042"/>
                </a:solidFill>
                <a:latin typeface="Myriad Pro" pitchFamily="34" charset="0"/>
              </a:endParaRPr>
            </a:p>
          </p:txBody>
        </p:sp>
        <p:sp>
          <p:nvSpPr>
            <p:cNvPr id="11" name="Rounded Rectangle 10"/>
            <p:cNvSpPr/>
            <p:nvPr/>
          </p:nvSpPr>
          <p:spPr>
            <a:xfrm>
              <a:off x="6791036" y="1791856"/>
              <a:ext cx="828964" cy="752764"/>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62518" y="2547052"/>
              <a:ext cx="2286000"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Thumbnail</a:t>
              </a:r>
              <a:endParaRPr lang="en-US" b="1" dirty="0">
                <a:solidFill>
                  <a:srgbClr val="414042"/>
                </a:solidFill>
                <a:latin typeface="Myriad Pro" pitchFamily="34" charset="0"/>
              </a:endParaRPr>
            </a:p>
          </p:txBody>
        </p:sp>
      </p:grpSp>
      <p:pic>
        <p:nvPicPr>
          <p:cNvPr id="13" name="Picture 2" descr="K:\Laura\Presentations\p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676400" y="5981700"/>
            <a:ext cx="8686800" cy="685800"/>
            <a:chOff x="228600" y="5943600"/>
            <a:chExt cx="8686800" cy="68580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7" name="TextBox 16"/>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77663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Select Dataset</a:t>
            </a:r>
            <a:endParaRPr lang="en-US" dirty="0"/>
          </a:p>
        </p:txBody>
      </p:sp>
      <p:grpSp>
        <p:nvGrpSpPr>
          <p:cNvPr id="5" name="Group 4"/>
          <p:cNvGrpSpPr/>
          <p:nvPr/>
        </p:nvGrpSpPr>
        <p:grpSpPr>
          <a:xfrm>
            <a:off x="2293258" y="1200149"/>
            <a:ext cx="7012667" cy="4733925"/>
            <a:chOff x="559708" y="1036780"/>
            <a:chExt cx="7995476" cy="551642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51" y="1036780"/>
              <a:ext cx="7958533" cy="5486400"/>
            </a:xfrm>
            <a:prstGeom prst="rect">
              <a:avLst/>
            </a:prstGeom>
            <a:ln w="3175">
              <a:solidFill>
                <a:srgbClr val="414042"/>
              </a:solidFill>
            </a:ln>
          </p:spPr>
        </p:pic>
        <p:sp>
          <p:nvSpPr>
            <p:cNvPr id="7" name="TextBox 6"/>
            <p:cNvSpPr txBox="1"/>
            <p:nvPr/>
          </p:nvSpPr>
          <p:spPr>
            <a:xfrm>
              <a:off x="3382820" y="1741052"/>
              <a:ext cx="2133600"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Bounding Box</a:t>
              </a:r>
              <a:endParaRPr lang="en-US" b="1" dirty="0">
                <a:solidFill>
                  <a:srgbClr val="414042"/>
                </a:solidFill>
                <a:latin typeface="Myriad Pro" pitchFamily="34" charset="0"/>
              </a:endParaRPr>
            </a:p>
          </p:txBody>
        </p:sp>
        <p:sp>
          <p:nvSpPr>
            <p:cNvPr id="8" name="Rounded Rectangle 7"/>
            <p:cNvSpPr/>
            <p:nvPr/>
          </p:nvSpPr>
          <p:spPr>
            <a:xfrm>
              <a:off x="4124036" y="2371436"/>
              <a:ext cx="651167" cy="609600"/>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59708" y="5592620"/>
              <a:ext cx="172272" cy="960580"/>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9166248">
              <a:off x="688027" y="5367124"/>
              <a:ext cx="1147218" cy="228600"/>
            </a:xfrm>
            <a:prstGeom prst="rightArrow">
              <a:avLst>
                <a:gd name="adj1" fmla="val 53907"/>
                <a:gd name="adj2" fmla="val 50000"/>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28108" y="2027380"/>
              <a:ext cx="2438400"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for Selected Data Set</a:t>
              </a:r>
              <a:endParaRPr lang="en-US" b="1" dirty="0">
                <a:solidFill>
                  <a:srgbClr val="414042"/>
                </a:solidFill>
                <a:latin typeface="Myriad Pro" pitchFamily="34" charset="0"/>
              </a:endParaRPr>
            </a:p>
          </p:txBody>
        </p:sp>
        <p:sp>
          <p:nvSpPr>
            <p:cNvPr id="12" name="TextBox 11"/>
            <p:cNvSpPr txBox="1"/>
            <p:nvPr/>
          </p:nvSpPr>
          <p:spPr>
            <a:xfrm>
              <a:off x="1704108" y="5029200"/>
              <a:ext cx="6830292"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Click Anywhere in Panel to Select Data Set </a:t>
              </a:r>
              <a:r>
                <a:rPr lang="en-US" sz="1200" b="1" dirty="0" smtClean="0">
                  <a:solidFill>
                    <a:srgbClr val="414042"/>
                  </a:solidFill>
                  <a:latin typeface="Myriad Pro" pitchFamily="34" charset="0"/>
                </a:rPr>
                <a:t>(red identifies selection)</a:t>
              </a:r>
              <a:endParaRPr lang="en-US" sz="1200" b="1" dirty="0">
                <a:solidFill>
                  <a:srgbClr val="414042"/>
                </a:solidFill>
                <a:latin typeface="Myriad Pro" pitchFamily="34" charset="0"/>
              </a:endParaRPr>
            </a:p>
          </p:txBody>
        </p:sp>
      </p:grpSp>
      <p:grpSp>
        <p:nvGrpSpPr>
          <p:cNvPr id="14" name="Group 13"/>
          <p:cNvGrpSpPr/>
          <p:nvPr/>
        </p:nvGrpSpPr>
        <p:grpSpPr>
          <a:xfrm>
            <a:off x="1676400" y="5981700"/>
            <a:ext cx="8686800" cy="685800"/>
            <a:chOff x="228600" y="5943600"/>
            <a:chExt cx="8686800" cy="68580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7" name="TextBox 16"/>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400149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400" dirty="0" smtClean="0"/>
              <a:t>Data Results:  Visualization</a:t>
            </a:r>
            <a:endParaRPr lang="en-US" sz="2400" dirty="0"/>
          </a:p>
        </p:txBody>
      </p:sp>
      <p:grpSp>
        <p:nvGrpSpPr>
          <p:cNvPr id="5" name="Group 4"/>
          <p:cNvGrpSpPr/>
          <p:nvPr/>
        </p:nvGrpSpPr>
        <p:grpSpPr>
          <a:xfrm>
            <a:off x="2219035" y="1323975"/>
            <a:ext cx="7172615" cy="4438649"/>
            <a:chOff x="466436" y="1295400"/>
            <a:chExt cx="8229600" cy="5334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36" y="1295400"/>
              <a:ext cx="8229600" cy="932630"/>
            </a:xfrm>
            <a:prstGeom prst="rect">
              <a:avLst/>
            </a:prstGeom>
            <a:ln w="3175">
              <a:solidFill>
                <a:srgbClr val="414042"/>
              </a:solidFill>
            </a:ln>
          </p:spPr>
        </p:pic>
        <p:sp>
          <p:nvSpPr>
            <p:cNvPr id="7" name="TextBox 6"/>
            <p:cNvSpPr txBox="1"/>
            <p:nvPr/>
          </p:nvSpPr>
          <p:spPr>
            <a:xfrm>
              <a:off x="6248400" y="1755032"/>
              <a:ext cx="2133600"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Map Extent</a:t>
              </a:r>
              <a:endParaRPr lang="en-US" b="1" dirty="0">
                <a:solidFill>
                  <a:srgbClr val="414042"/>
                </a:solidFill>
                <a:latin typeface="Myriad Pro" pitchFamily="34" charset="0"/>
              </a:endParaRPr>
            </a:p>
          </p:txBody>
        </p:sp>
        <p:sp>
          <p:nvSpPr>
            <p:cNvPr id="8" name="Rounded Rectangle 7"/>
            <p:cNvSpPr/>
            <p:nvPr/>
          </p:nvSpPr>
          <p:spPr>
            <a:xfrm>
              <a:off x="4618180" y="1798780"/>
              <a:ext cx="2020456" cy="304800"/>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692" y="2510863"/>
              <a:ext cx="6629400" cy="4118537"/>
            </a:xfrm>
            <a:prstGeom prst="rect">
              <a:avLst/>
            </a:prstGeom>
            <a:ln w="3175">
              <a:solidFill>
                <a:srgbClr val="414042"/>
              </a:solidFill>
            </a:ln>
          </p:spPr>
        </p:pic>
        <p:sp>
          <p:nvSpPr>
            <p:cNvPr id="10" name="TextBox 9"/>
            <p:cNvSpPr txBox="1"/>
            <p:nvPr/>
          </p:nvSpPr>
          <p:spPr>
            <a:xfrm>
              <a:off x="6086764" y="3465944"/>
              <a:ext cx="2133600"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Map Extent</a:t>
              </a:r>
              <a:endParaRPr lang="en-US" b="1" dirty="0">
                <a:solidFill>
                  <a:srgbClr val="414042"/>
                </a:solidFill>
                <a:latin typeface="Myriad Pro" pitchFamily="34" charset="0"/>
              </a:endParaRPr>
            </a:p>
          </p:txBody>
        </p:sp>
        <p:sp>
          <p:nvSpPr>
            <p:cNvPr id="11" name="Right Arrow 10"/>
            <p:cNvSpPr/>
            <p:nvPr/>
          </p:nvSpPr>
          <p:spPr>
            <a:xfrm rot="10800000">
              <a:off x="6008253" y="3558184"/>
              <a:ext cx="464126"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676400" y="5981700"/>
            <a:ext cx="8686800" cy="685800"/>
            <a:chOff x="228600" y="5943600"/>
            <a:chExt cx="8686800" cy="68580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6" name="TextBox 15"/>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400750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400" dirty="0" smtClean="0"/>
              <a:t>Data Results:  Visualization</a:t>
            </a:r>
            <a:endParaRPr lang="en-US" sz="2400" dirty="0"/>
          </a:p>
        </p:txBody>
      </p:sp>
      <p:grpSp>
        <p:nvGrpSpPr>
          <p:cNvPr id="5" name="Group 4"/>
          <p:cNvGrpSpPr/>
          <p:nvPr/>
        </p:nvGrpSpPr>
        <p:grpSpPr>
          <a:xfrm>
            <a:off x="3290562" y="1104901"/>
            <a:ext cx="5586738" cy="5000625"/>
            <a:chOff x="1591056" y="1003594"/>
            <a:chExt cx="6419786" cy="560445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922" y="2733850"/>
              <a:ext cx="6217920" cy="3874200"/>
            </a:xfrm>
            <a:prstGeom prst="rect">
              <a:avLst/>
            </a:prstGeom>
            <a:ln w="3175">
              <a:solidFill>
                <a:srgbClr val="414042"/>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436" y="1003594"/>
              <a:ext cx="5943600" cy="1567635"/>
            </a:xfrm>
            <a:prstGeom prst="rect">
              <a:avLst/>
            </a:prstGeom>
          </p:spPr>
        </p:pic>
        <p:sp>
          <p:nvSpPr>
            <p:cNvPr id="8" name="TextBox 7"/>
            <p:cNvSpPr txBox="1"/>
            <p:nvPr/>
          </p:nvSpPr>
          <p:spPr>
            <a:xfrm>
              <a:off x="2105892" y="1414788"/>
              <a:ext cx="2133600"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Add to Map</a:t>
              </a:r>
              <a:endParaRPr lang="en-US" b="1" dirty="0">
                <a:solidFill>
                  <a:srgbClr val="414042"/>
                </a:solidFill>
                <a:latin typeface="Myriad Pro" pitchFamily="34" charset="0"/>
              </a:endParaRPr>
            </a:p>
          </p:txBody>
        </p:sp>
        <p:sp>
          <p:nvSpPr>
            <p:cNvPr id="9" name="Rounded Rectangle 8"/>
            <p:cNvSpPr/>
            <p:nvPr/>
          </p:nvSpPr>
          <p:spPr>
            <a:xfrm>
              <a:off x="1591056" y="1295400"/>
              <a:ext cx="914400" cy="350980"/>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657350" y="6076950"/>
            <a:ext cx="8686800" cy="685800"/>
            <a:chOff x="228600" y="5943600"/>
            <a:chExt cx="8686800" cy="68580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4" name="TextBox 13"/>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401813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Data Results:  Metadata, Download, Web Services</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650" y="2324100"/>
            <a:ext cx="8686800" cy="1610744"/>
          </a:xfrm>
          <a:prstGeom prst="rect">
            <a:avLst/>
          </a:prstGeom>
          <a:ln w="3175">
            <a:solidFill>
              <a:srgbClr val="414042"/>
            </a:solidFill>
          </a:ln>
        </p:spPr>
      </p:pic>
      <p:sp>
        <p:nvSpPr>
          <p:cNvPr id="6" name="TextBox 5"/>
          <p:cNvSpPr txBox="1"/>
          <p:nvPr/>
        </p:nvSpPr>
        <p:spPr>
          <a:xfrm>
            <a:off x="3097070" y="2305628"/>
            <a:ext cx="3124200"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View/Download Metadata</a:t>
            </a:r>
            <a:endParaRPr lang="en-US" b="1" dirty="0">
              <a:solidFill>
                <a:srgbClr val="414042"/>
              </a:solidFill>
              <a:latin typeface="Myriad Pro" pitchFamily="34" charset="0"/>
            </a:endParaRPr>
          </a:p>
        </p:txBody>
      </p:sp>
      <p:sp>
        <p:nvSpPr>
          <p:cNvPr id="7" name="Rounded Rectangle 6"/>
          <p:cNvSpPr/>
          <p:nvPr/>
        </p:nvSpPr>
        <p:spPr>
          <a:xfrm>
            <a:off x="2485158" y="2612740"/>
            <a:ext cx="841248" cy="350980"/>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K:\Laura\Presentations\p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676400" y="5981700"/>
            <a:ext cx="8686800" cy="685800"/>
            <a:chOff x="228600" y="5943600"/>
            <a:chExt cx="8686800" cy="68580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2" name="TextBox 11"/>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324317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Data Results:  Download</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0" y="2247900"/>
            <a:ext cx="8686800" cy="1610744"/>
          </a:xfrm>
          <a:prstGeom prst="rect">
            <a:avLst/>
          </a:prstGeom>
          <a:ln w="3175">
            <a:solidFill>
              <a:srgbClr val="414042"/>
            </a:solidFill>
          </a:ln>
        </p:spPr>
      </p:pic>
      <p:sp>
        <p:nvSpPr>
          <p:cNvPr id="6" name="TextBox 5"/>
          <p:cNvSpPr txBox="1"/>
          <p:nvPr/>
        </p:nvSpPr>
        <p:spPr>
          <a:xfrm>
            <a:off x="4466936" y="2229612"/>
            <a:ext cx="4343400"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Download Data Set </a:t>
            </a:r>
            <a:r>
              <a:rPr lang="en-US" sz="1200" b="1" dirty="0" smtClean="0">
                <a:solidFill>
                  <a:srgbClr val="414042"/>
                </a:solidFill>
                <a:latin typeface="Myriad Pro" pitchFamily="34" charset="0"/>
              </a:rPr>
              <a:t>(e-mailed link for large files)</a:t>
            </a:r>
            <a:endParaRPr lang="en-US" sz="1200" b="1" dirty="0">
              <a:solidFill>
                <a:srgbClr val="414042"/>
              </a:solidFill>
              <a:latin typeface="Myriad Pro" pitchFamily="34" charset="0"/>
            </a:endParaRPr>
          </a:p>
        </p:txBody>
      </p:sp>
      <p:sp>
        <p:nvSpPr>
          <p:cNvPr id="7" name="Rounded Rectangle 6"/>
          <p:cNvSpPr/>
          <p:nvPr/>
        </p:nvSpPr>
        <p:spPr>
          <a:xfrm>
            <a:off x="4723244" y="2568861"/>
            <a:ext cx="765048" cy="297875"/>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K:\Laura\Presentations\p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676400" y="5981700"/>
            <a:ext cx="8686800" cy="685800"/>
            <a:chOff x="228600" y="5943600"/>
            <a:chExt cx="8686800" cy="68580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2" name="TextBox 11"/>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49452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Data Results:  Web Services</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2305050"/>
            <a:ext cx="8686800" cy="1610744"/>
          </a:xfrm>
          <a:prstGeom prst="rect">
            <a:avLst/>
          </a:prstGeom>
          <a:ln w="3175">
            <a:solidFill>
              <a:srgbClr val="414042"/>
            </a:solidFill>
          </a:ln>
        </p:spPr>
      </p:pic>
      <p:sp>
        <p:nvSpPr>
          <p:cNvPr id="6" name="TextBox 5"/>
          <p:cNvSpPr txBox="1"/>
          <p:nvPr/>
        </p:nvSpPr>
        <p:spPr>
          <a:xfrm>
            <a:off x="4875644" y="2286762"/>
            <a:ext cx="3468256"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Access Web Data Services</a:t>
            </a:r>
            <a:endParaRPr lang="en-US" b="1" dirty="0">
              <a:solidFill>
                <a:srgbClr val="414042"/>
              </a:solidFill>
              <a:latin typeface="Myriad Pro" pitchFamily="34" charset="0"/>
            </a:endParaRPr>
          </a:p>
        </p:txBody>
      </p:sp>
      <p:sp>
        <p:nvSpPr>
          <p:cNvPr id="7" name="Rounded Rectangle 6"/>
          <p:cNvSpPr/>
          <p:nvPr/>
        </p:nvSpPr>
        <p:spPr>
          <a:xfrm>
            <a:off x="5353628" y="2836139"/>
            <a:ext cx="972128" cy="274283"/>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K:\Laura\Presentations\p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676400" y="5981700"/>
            <a:ext cx="8686800" cy="685800"/>
            <a:chOff x="228600" y="5943600"/>
            <a:chExt cx="8686800" cy="68580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2" name="TextBox 11"/>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25215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Data Results:  Clip/Zip/Ship</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925" y="2247900"/>
            <a:ext cx="8686800" cy="1610744"/>
          </a:xfrm>
          <a:prstGeom prst="rect">
            <a:avLst/>
          </a:prstGeom>
          <a:ln w="3175">
            <a:solidFill>
              <a:srgbClr val="414042"/>
            </a:solidFill>
          </a:ln>
        </p:spPr>
      </p:pic>
      <p:sp>
        <p:nvSpPr>
          <p:cNvPr id="6" name="TextBox 5"/>
          <p:cNvSpPr txBox="1"/>
          <p:nvPr/>
        </p:nvSpPr>
        <p:spPr>
          <a:xfrm>
            <a:off x="2972089" y="2229612"/>
            <a:ext cx="5696528"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Select Subset for Download </a:t>
            </a:r>
            <a:r>
              <a:rPr lang="en-US" sz="1200" b="1" dirty="0" smtClean="0">
                <a:solidFill>
                  <a:srgbClr val="414042"/>
                </a:solidFill>
                <a:latin typeface="Myriad Pro" pitchFamily="34" charset="0"/>
              </a:rPr>
              <a:t>(Raster only; e-mailed link)</a:t>
            </a:r>
            <a:endParaRPr lang="en-US" sz="1200" b="1" dirty="0">
              <a:solidFill>
                <a:srgbClr val="414042"/>
              </a:solidFill>
              <a:latin typeface="Myriad Pro" pitchFamily="34" charset="0"/>
            </a:endParaRPr>
          </a:p>
        </p:txBody>
      </p:sp>
      <p:sp>
        <p:nvSpPr>
          <p:cNvPr id="7" name="Rounded Rectangle 6"/>
          <p:cNvSpPr/>
          <p:nvPr/>
        </p:nvSpPr>
        <p:spPr>
          <a:xfrm>
            <a:off x="3523961" y="2568861"/>
            <a:ext cx="1143000" cy="297875"/>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K:\Laura\Presentations\p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676400" y="5981700"/>
            <a:ext cx="8686800" cy="685800"/>
            <a:chOff x="228600" y="5943600"/>
            <a:chExt cx="8686800" cy="685800"/>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24" name="TextBox 23"/>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37834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Results:  Open With</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450" y="2276475"/>
            <a:ext cx="8686800" cy="1610744"/>
          </a:xfrm>
          <a:prstGeom prst="rect">
            <a:avLst/>
          </a:prstGeom>
          <a:ln w="3175">
            <a:solidFill>
              <a:srgbClr val="414042"/>
            </a:solidFill>
          </a:ln>
        </p:spPr>
      </p:pic>
      <p:sp>
        <p:nvSpPr>
          <p:cNvPr id="6" name="Rounded Rectangle 5"/>
          <p:cNvSpPr/>
          <p:nvPr/>
        </p:nvSpPr>
        <p:spPr>
          <a:xfrm>
            <a:off x="5200650" y="2597436"/>
            <a:ext cx="1828800" cy="297875"/>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1590675"/>
            <a:ext cx="2114550" cy="514350"/>
          </a:xfrm>
          <a:prstGeom prst="rect">
            <a:avLst/>
          </a:prstGeom>
          <a:ln w="3175">
            <a:solidFill>
              <a:srgbClr val="414042"/>
            </a:solidFill>
          </a:ln>
        </p:spPr>
      </p:pic>
      <p:sp>
        <p:nvSpPr>
          <p:cNvPr id="8" name="Right Arrow 7"/>
          <p:cNvSpPr/>
          <p:nvPr/>
        </p:nvSpPr>
        <p:spPr>
          <a:xfrm rot="-5400000">
            <a:off x="6472439" y="2199408"/>
            <a:ext cx="476250"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K:\Laura\Presentations\pag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676400" y="5981700"/>
            <a:ext cx="8686800" cy="685800"/>
            <a:chOff x="228600" y="5943600"/>
            <a:chExt cx="8686800" cy="68580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3" name="TextBox 12"/>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171655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400" dirty="0" smtClean="0"/>
              <a:t>Search Catalog:  Spatial Filter and Data Type</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615" y="2738299"/>
            <a:ext cx="2371725" cy="1181100"/>
          </a:xfrm>
          <a:prstGeom prst="rect">
            <a:avLst/>
          </a:prstGeom>
          <a:ln w="3175">
            <a:solidFill>
              <a:srgbClr val="414042"/>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50" y="1144905"/>
            <a:ext cx="2609850" cy="2752725"/>
          </a:xfrm>
          <a:prstGeom prst="rect">
            <a:avLst/>
          </a:prstGeom>
          <a:ln w="3175">
            <a:solidFill>
              <a:srgbClr val="414042"/>
            </a:solidFill>
          </a:ln>
        </p:spPr>
      </p:pic>
      <p:sp>
        <p:nvSpPr>
          <p:cNvPr id="9" name="Right Arrow 8"/>
          <p:cNvSpPr/>
          <p:nvPr/>
        </p:nvSpPr>
        <p:spPr>
          <a:xfrm>
            <a:off x="3209057" y="3437369"/>
            <a:ext cx="920029"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7942" y="4099720"/>
            <a:ext cx="5486400" cy="2577305"/>
          </a:xfrm>
          <a:prstGeom prst="rect">
            <a:avLst/>
          </a:prstGeom>
          <a:ln w="3175">
            <a:solidFill>
              <a:srgbClr val="414042"/>
            </a:solidFill>
          </a:ln>
        </p:spPr>
      </p:pic>
      <p:sp>
        <p:nvSpPr>
          <p:cNvPr id="11" name="Right Arrow 10"/>
          <p:cNvSpPr/>
          <p:nvPr/>
        </p:nvSpPr>
        <p:spPr>
          <a:xfrm rot="5400000">
            <a:off x="8331272" y="4322402"/>
            <a:ext cx="920029"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11666" y="3301136"/>
            <a:ext cx="3413484" cy="584775"/>
          </a:xfrm>
          <a:prstGeom prst="rect">
            <a:avLst/>
          </a:prstGeom>
          <a:noFill/>
        </p:spPr>
        <p:txBody>
          <a:bodyPr wrap="square" rtlCol="0">
            <a:spAutoFit/>
          </a:bodyPr>
          <a:lstStyle/>
          <a:p>
            <a:r>
              <a:rPr lang="en-US" sz="1600" dirty="0" smtClean="0">
                <a:solidFill>
                  <a:schemeClr val="bg1">
                    <a:lumMod val="50000"/>
                  </a:schemeClr>
                </a:solidFill>
                <a:latin typeface="+mj-lt"/>
              </a:rPr>
              <a:t>Click on map, release, and draw</a:t>
            </a:r>
          </a:p>
          <a:p>
            <a:r>
              <a:rPr lang="en-US" sz="1600" dirty="0" smtClean="0">
                <a:solidFill>
                  <a:schemeClr val="bg1">
                    <a:lumMod val="50000"/>
                  </a:schemeClr>
                </a:solidFill>
                <a:latin typeface="+mj-lt"/>
              </a:rPr>
              <a:t>Double-click to finish box</a:t>
            </a:r>
            <a:endParaRPr lang="en-US" sz="1600" dirty="0">
              <a:solidFill>
                <a:schemeClr val="bg1">
                  <a:lumMod val="50000"/>
                </a:schemeClr>
              </a:solidFill>
              <a:latin typeface="+mj-lt"/>
            </a:endParaRPr>
          </a:p>
        </p:txBody>
      </p:sp>
      <p:grpSp>
        <p:nvGrpSpPr>
          <p:cNvPr id="13" name="Group 12"/>
          <p:cNvGrpSpPr/>
          <p:nvPr/>
        </p:nvGrpSpPr>
        <p:grpSpPr>
          <a:xfrm>
            <a:off x="-123826" y="5038280"/>
            <a:ext cx="3403165" cy="423671"/>
            <a:chOff x="2950009" y="2286000"/>
            <a:chExt cx="3450790" cy="423671"/>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0009" y="2286001"/>
              <a:ext cx="3450790" cy="393651"/>
            </a:xfrm>
            <a:prstGeom prst="rect">
              <a:avLst/>
            </a:prstGeom>
            <a:ln w="3175">
              <a:solidFill>
                <a:srgbClr val="414042"/>
              </a:solidFill>
            </a:ln>
          </p:spPr>
        </p:pic>
        <p:sp>
          <p:nvSpPr>
            <p:cNvPr id="15" name="Oval 14"/>
            <p:cNvSpPr/>
            <p:nvPr/>
          </p:nvSpPr>
          <p:spPr>
            <a:xfrm>
              <a:off x="5391728" y="2286000"/>
              <a:ext cx="914400" cy="423671"/>
            </a:xfrm>
            <a:prstGeom prst="ellipse">
              <a:avLst/>
            </a:prstGeom>
            <a:noFill/>
            <a:ln w="50800">
              <a:solidFill>
                <a:srgbClr val="5E5C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ight Arrow 15"/>
          <p:cNvSpPr/>
          <p:nvPr/>
        </p:nvSpPr>
        <p:spPr>
          <a:xfrm rot="10800000">
            <a:off x="3208765" y="5123464"/>
            <a:ext cx="800970"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676400" y="307232"/>
            <a:ext cx="10410536" cy="6360268"/>
            <a:chOff x="228600" y="269132"/>
            <a:chExt cx="10410536" cy="6360268"/>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21" name="TextBox 20"/>
            <p:cNvSpPr txBox="1"/>
            <p:nvPr/>
          </p:nvSpPr>
          <p:spPr>
            <a:xfrm>
              <a:off x="3476336" y="2691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195496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New Mexico RGIS:  The State Digital Geospatial Data Clearinghouse </a:t>
            </a:r>
            <a:endParaRPr lang="en-US" dirty="0"/>
          </a:p>
        </p:txBody>
      </p:sp>
      <p:sp>
        <p:nvSpPr>
          <p:cNvPr id="4" name="Content Placeholder 3"/>
          <p:cNvSpPr>
            <a:spLocks noGrp="1"/>
          </p:cNvSpPr>
          <p:nvPr>
            <p:ph type="body" sz="quarter" idx="10"/>
          </p:nvPr>
        </p:nvSpPr>
        <p:spPr>
          <a:xfrm>
            <a:off x="1804188" y="1479037"/>
            <a:ext cx="8520912" cy="4464563"/>
          </a:xfrm>
        </p:spPr>
        <p:txBody>
          <a:bodyPr/>
          <a:lstStyle/>
          <a:p>
            <a:r>
              <a:rPr lang="en-US" dirty="0" smtClean="0"/>
              <a:t>The Resource Geographic Information System (RGIS) is New Mexico’s statutorily designated (2013) State Digital Geospatial Data Clearinghouse.  RGIS is the state’s primary source for geospatial data and information, technologies, and services.</a:t>
            </a:r>
          </a:p>
          <a:p>
            <a:endParaRPr lang="en-US" dirty="0"/>
          </a:p>
          <a:p>
            <a:r>
              <a:rPr lang="en-US" dirty="0" smtClean="0"/>
              <a:t>Earth Data Analysis Center (EDAC) develops and enhances NM RGIS.  The UNM Bureau of Business and Economic Research (BBER) provides Census and socioeconomic data.  Numerous state and local agencies share their data and data services.</a:t>
            </a:r>
          </a:p>
        </p:txBody>
      </p:sp>
      <p:pic>
        <p:nvPicPr>
          <p:cNvPr id="5"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76400" y="5981700"/>
            <a:ext cx="8686800" cy="685800"/>
            <a:chOff x="228600" y="5943600"/>
            <a:chExt cx="8686800" cy="6858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0" name="TextBox 9"/>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18673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400" dirty="0" smtClean="0"/>
              <a:t>Search Catalog:  Spatial Filter and Data Type</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086" y="1142999"/>
            <a:ext cx="7127241" cy="4829175"/>
          </a:xfrm>
          <a:prstGeom prst="rect">
            <a:avLst/>
          </a:prstGeom>
          <a:ln w="3175">
            <a:solidFill>
              <a:srgbClr val="414042"/>
            </a:solidFill>
          </a:ln>
        </p:spPr>
      </p:pic>
      <p:grpSp>
        <p:nvGrpSpPr>
          <p:cNvPr id="6" name="Group 5"/>
          <p:cNvGrpSpPr/>
          <p:nvPr/>
        </p:nvGrpSpPr>
        <p:grpSpPr>
          <a:xfrm>
            <a:off x="1676400" y="5981700"/>
            <a:ext cx="8686800" cy="685800"/>
            <a:chOff x="228600" y="5943600"/>
            <a:chExt cx="8686800" cy="68580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9" name="TextBox 8"/>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105839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714500" y="6029325"/>
            <a:ext cx="8686800" cy="685800"/>
            <a:chOff x="228600" y="5943600"/>
            <a:chExt cx="8686800" cy="68580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3" name="TextBox 12"/>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
        <p:nvSpPr>
          <p:cNvPr id="2" name="Title 1"/>
          <p:cNvSpPr>
            <a:spLocks noGrp="1"/>
          </p:cNvSpPr>
          <p:nvPr>
            <p:ph type="title"/>
          </p:nvPr>
        </p:nvSpPr>
        <p:spPr/>
        <p:txBody>
          <a:bodyPr/>
          <a:lstStyle/>
          <a:p>
            <a:r>
              <a:rPr lang="en-US" dirty="0" smtClean="0"/>
              <a:t>Browse RGIS Catalog</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225" y="1800225"/>
            <a:ext cx="2619375" cy="4210050"/>
          </a:xfrm>
          <a:prstGeom prst="rect">
            <a:avLst/>
          </a:prstGeom>
          <a:ln w="3175">
            <a:solidFill>
              <a:srgbClr val="414042"/>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2986" y="704850"/>
            <a:ext cx="2619375" cy="5305425"/>
          </a:xfrm>
          <a:prstGeom prst="rect">
            <a:avLst/>
          </a:prstGeom>
          <a:ln w="3175">
            <a:solidFill>
              <a:srgbClr val="414042"/>
            </a:solidFill>
          </a:ln>
        </p:spPr>
      </p:pic>
      <p:sp>
        <p:nvSpPr>
          <p:cNvPr id="7" name="TextBox 6"/>
          <p:cNvSpPr txBox="1"/>
          <p:nvPr/>
        </p:nvSpPr>
        <p:spPr>
          <a:xfrm>
            <a:off x="3982316" y="3397418"/>
            <a:ext cx="2819400" cy="1015663"/>
          </a:xfrm>
          <a:prstGeom prst="rect">
            <a:avLst/>
          </a:prstGeom>
          <a:noFill/>
        </p:spPr>
        <p:txBody>
          <a:bodyPr wrap="square" rtlCol="0">
            <a:spAutoFit/>
          </a:bodyPr>
          <a:lstStyle/>
          <a:p>
            <a:r>
              <a:rPr lang="en-US" sz="2000" dirty="0" smtClean="0">
                <a:solidFill>
                  <a:schemeClr val="bg1">
                    <a:lumMod val="50000"/>
                  </a:schemeClr>
                </a:solidFill>
              </a:rPr>
              <a:t>Expand Directories</a:t>
            </a:r>
          </a:p>
          <a:p>
            <a:r>
              <a:rPr lang="en-US" sz="2000" dirty="0" smtClean="0">
                <a:solidFill>
                  <a:schemeClr val="bg1">
                    <a:lumMod val="50000"/>
                  </a:schemeClr>
                </a:solidFill>
              </a:rPr>
              <a:t>to find data set </a:t>
            </a:r>
          </a:p>
          <a:p>
            <a:r>
              <a:rPr lang="en-US" sz="2000" dirty="0" smtClean="0">
                <a:solidFill>
                  <a:schemeClr val="bg1">
                    <a:lumMod val="50000"/>
                  </a:schemeClr>
                </a:solidFill>
              </a:rPr>
              <a:t>of interest</a:t>
            </a:r>
            <a:endParaRPr lang="en-US" sz="2000" dirty="0">
              <a:solidFill>
                <a:schemeClr val="bg1">
                  <a:lumMod val="50000"/>
                </a:schemeClr>
              </a:solidFill>
            </a:endParaRPr>
          </a:p>
        </p:txBody>
      </p:sp>
      <p:sp>
        <p:nvSpPr>
          <p:cNvPr id="8" name="Right Arrow 7"/>
          <p:cNvSpPr/>
          <p:nvPr/>
        </p:nvSpPr>
        <p:spPr>
          <a:xfrm>
            <a:off x="6254605" y="5153025"/>
            <a:ext cx="920029"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5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Browse Catalog:</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1691110"/>
            <a:ext cx="7705725" cy="4100090"/>
          </a:xfrm>
          <a:prstGeom prst="rect">
            <a:avLst/>
          </a:prstGeom>
          <a:ln w="3175">
            <a:solidFill>
              <a:srgbClr val="414042"/>
            </a:solidFill>
          </a:ln>
        </p:spPr>
      </p:pic>
      <p:sp>
        <p:nvSpPr>
          <p:cNvPr id="6" name="TextBox 5"/>
          <p:cNvSpPr txBox="1"/>
          <p:nvPr/>
        </p:nvSpPr>
        <p:spPr>
          <a:xfrm>
            <a:off x="1247775" y="1228725"/>
            <a:ext cx="5867400" cy="400110"/>
          </a:xfrm>
          <a:prstGeom prst="rect">
            <a:avLst/>
          </a:prstGeom>
          <a:noFill/>
        </p:spPr>
        <p:txBody>
          <a:bodyPr wrap="square" rtlCol="0">
            <a:spAutoFit/>
          </a:bodyPr>
          <a:lstStyle/>
          <a:p>
            <a:r>
              <a:rPr lang="en-US" sz="2000" dirty="0" smtClean="0">
                <a:solidFill>
                  <a:schemeClr val="bg1">
                    <a:lumMod val="50000"/>
                  </a:schemeClr>
                </a:solidFill>
              </a:rPr>
              <a:t>Click on Directory for data results</a:t>
            </a:r>
            <a:endParaRPr lang="en-US" sz="2000" dirty="0">
              <a:solidFill>
                <a:schemeClr val="bg1">
                  <a:lumMod val="50000"/>
                </a:schemeClr>
              </a:solidFill>
            </a:endParaRPr>
          </a:p>
        </p:txBody>
      </p:sp>
      <p:sp>
        <p:nvSpPr>
          <p:cNvPr id="7" name="Right Arrow 6"/>
          <p:cNvSpPr/>
          <p:nvPr/>
        </p:nvSpPr>
        <p:spPr>
          <a:xfrm>
            <a:off x="2156546" y="5293421"/>
            <a:ext cx="920029"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676400" y="5981700"/>
            <a:ext cx="8686800" cy="685800"/>
            <a:chOff x="228600" y="5943600"/>
            <a:chExt cx="8686800" cy="68580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2" name="TextBox 11"/>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15950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Catalog:  Another Example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25" y="1714500"/>
            <a:ext cx="2619375" cy="4210050"/>
          </a:xfrm>
          <a:prstGeom prst="rect">
            <a:avLst/>
          </a:prstGeom>
          <a:ln w="3175">
            <a:solidFill>
              <a:srgbClr val="414042"/>
            </a:solidFill>
          </a:ln>
        </p:spPr>
      </p:pic>
      <p:sp>
        <p:nvSpPr>
          <p:cNvPr id="6" name="TextBox 5"/>
          <p:cNvSpPr txBox="1"/>
          <p:nvPr/>
        </p:nvSpPr>
        <p:spPr>
          <a:xfrm>
            <a:off x="4543425" y="2287156"/>
            <a:ext cx="2819400" cy="584775"/>
          </a:xfrm>
          <a:prstGeom prst="rect">
            <a:avLst/>
          </a:prstGeom>
          <a:noFill/>
        </p:spPr>
        <p:txBody>
          <a:bodyPr wrap="square" rtlCol="0">
            <a:spAutoFit/>
          </a:bodyPr>
          <a:lstStyle/>
          <a:p>
            <a:r>
              <a:rPr lang="en-US" sz="1600" dirty="0" smtClean="0">
                <a:solidFill>
                  <a:schemeClr val="bg1">
                    <a:lumMod val="50000"/>
                  </a:schemeClr>
                </a:solidFill>
              </a:rPr>
              <a:t>Find DOQQs </a:t>
            </a:r>
          </a:p>
          <a:p>
            <a:r>
              <a:rPr lang="en-US" sz="1600" dirty="0" smtClean="0">
                <a:solidFill>
                  <a:schemeClr val="bg1">
                    <a:lumMod val="50000"/>
                  </a:schemeClr>
                </a:solidFill>
              </a:rPr>
              <a:t>under Imagery</a:t>
            </a:r>
            <a:endParaRPr lang="en-US" sz="1600" dirty="0">
              <a:solidFill>
                <a:schemeClr val="bg1">
                  <a:lumMod val="50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850" y="366712"/>
            <a:ext cx="2619375" cy="6353175"/>
          </a:xfrm>
          <a:prstGeom prst="rect">
            <a:avLst/>
          </a:prstGeom>
          <a:ln w="3175">
            <a:solidFill>
              <a:srgbClr val="414042"/>
            </a:solidFill>
          </a:ln>
        </p:spPr>
      </p:pic>
      <p:sp>
        <p:nvSpPr>
          <p:cNvPr id="8" name="Right Arrow 7"/>
          <p:cNvSpPr/>
          <p:nvPr/>
        </p:nvSpPr>
        <p:spPr>
          <a:xfrm>
            <a:off x="6524625" y="3299235"/>
            <a:ext cx="920029"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K:\Laura\Presentations\pag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857375" y="5981700"/>
            <a:ext cx="8686800" cy="685800"/>
            <a:chOff x="228600" y="5943600"/>
            <a:chExt cx="8686800" cy="68580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grpSp>
    </p:spTree>
    <p:extLst>
      <p:ext uri="{BB962C8B-B14F-4D97-AF65-F5344CB8AC3E}">
        <p14:creationId xmlns:p14="http://schemas.microsoft.com/office/powerpoint/2010/main" val="287516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Web Services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526" y="1823998"/>
            <a:ext cx="7477124" cy="3986363"/>
          </a:xfrm>
          <a:prstGeom prst="rect">
            <a:avLst/>
          </a:prstGeom>
          <a:ln w="3175">
            <a:solidFill>
              <a:srgbClr val="414042"/>
            </a:solidFill>
          </a:ln>
        </p:spPr>
      </p:pic>
      <p:sp>
        <p:nvSpPr>
          <p:cNvPr id="6" name="Right Arrow 5"/>
          <p:cNvSpPr/>
          <p:nvPr/>
        </p:nvSpPr>
        <p:spPr>
          <a:xfrm>
            <a:off x="1609726" y="4224073"/>
            <a:ext cx="711868" cy="182841"/>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38300" y="1076325"/>
            <a:ext cx="7901739" cy="661720"/>
          </a:xfrm>
          <a:prstGeom prst="rect">
            <a:avLst/>
          </a:prstGeom>
          <a:noFill/>
        </p:spPr>
        <p:txBody>
          <a:bodyPr wrap="square" rtlCol="0">
            <a:spAutoFit/>
          </a:bodyPr>
          <a:lstStyle/>
          <a:p>
            <a:pPr>
              <a:spcAft>
                <a:spcPts val="600"/>
              </a:spcAft>
            </a:pPr>
            <a:r>
              <a:rPr lang="en-US" sz="1600" dirty="0" smtClean="0">
                <a:solidFill>
                  <a:schemeClr val="bg1">
                    <a:lumMod val="50000"/>
                  </a:schemeClr>
                </a:solidFill>
                <a:latin typeface="Myriad Pro" pitchFamily="34" charset="0"/>
              </a:rPr>
              <a:t>Imagery  &gt;  Digital Orthophotography  &gt;  2014  &gt;  NAIP  &gt;  Mosaic</a:t>
            </a:r>
          </a:p>
          <a:p>
            <a:r>
              <a:rPr lang="en-US" sz="1600" dirty="0" smtClean="0">
                <a:solidFill>
                  <a:schemeClr val="bg1">
                    <a:lumMod val="50000"/>
                  </a:schemeClr>
                </a:solidFill>
                <a:latin typeface="Myriad Pro" pitchFamily="34" charset="0"/>
              </a:rPr>
              <a:t>Select Data Set (also in this example, Show Extent and Add to Map)</a:t>
            </a:r>
            <a:endParaRPr lang="en-US" sz="1600" dirty="0">
              <a:solidFill>
                <a:schemeClr val="bg1">
                  <a:lumMod val="50000"/>
                </a:schemeClr>
              </a:solidFill>
              <a:latin typeface="Myriad Pro" pitchFamily="34" charset="0"/>
            </a:endParaRPr>
          </a:p>
        </p:txBody>
      </p:sp>
      <p:grpSp>
        <p:nvGrpSpPr>
          <p:cNvPr id="9" name="Group 8"/>
          <p:cNvGrpSpPr/>
          <p:nvPr/>
        </p:nvGrpSpPr>
        <p:grpSpPr>
          <a:xfrm>
            <a:off x="1676400" y="5981700"/>
            <a:ext cx="8686800" cy="685800"/>
            <a:chOff x="228600" y="5943600"/>
            <a:chExt cx="8686800" cy="68580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2" name="TextBox 11"/>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158544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Services</a:t>
            </a:r>
            <a:endParaRPr lang="en-US" dirty="0"/>
          </a:p>
        </p:txBody>
      </p:sp>
      <p:sp>
        <p:nvSpPr>
          <p:cNvPr id="5" name="TextBox 4"/>
          <p:cNvSpPr txBox="1"/>
          <p:nvPr/>
        </p:nvSpPr>
        <p:spPr>
          <a:xfrm>
            <a:off x="1714500" y="1616214"/>
            <a:ext cx="8458200" cy="661720"/>
          </a:xfrm>
          <a:prstGeom prst="rect">
            <a:avLst/>
          </a:prstGeom>
          <a:noFill/>
        </p:spPr>
        <p:txBody>
          <a:bodyPr wrap="square" rtlCol="0">
            <a:spAutoFit/>
          </a:bodyPr>
          <a:lstStyle/>
          <a:p>
            <a:pPr>
              <a:spcAft>
                <a:spcPts val="600"/>
              </a:spcAft>
            </a:pPr>
            <a:r>
              <a:rPr lang="en-US" sz="1600" dirty="0" smtClean="0">
                <a:solidFill>
                  <a:schemeClr val="bg1">
                    <a:lumMod val="50000"/>
                  </a:schemeClr>
                </a:solidFill>
              </a:rPr>
              <a:t>Right-click on WMS link  &gt;  select Copy Link Location</a:t>
            </a:r>
          </a:p>
          <a:p>
            <a:r>
              <a:rPr lang="en-US" sz="1600" dirty="0" smtClean="0">
                <a:solidFill>
                  <a:schemeClr val="bg1">
                    <a:lumMod val="50000"/>
                  </a:schemeClr>
                </a:solidFill>
              </a:rPr>
              <a:t>Add WMS Service to GIS Application</a:t>
            </a:r>
            <a:endParaRPr lang="en-US" sz="1600" dirty="0">
              <a:solidFill>
                <a:schemeClr val="bg1">
                  <a:lumMod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3272278"/>
            <a:ext cx="8686800" cy="804501"/>
          </a:xfrm>
          <a:prstGeom prst="rect">
            <a:avLst/>
          </a:prstGeom>
          <a:ln w="3175">
            <a:solidFill>
              <a:srgbClr val="414042"/>
            </a:solidFill>
          </a:ln>
        </p:spPr>
      </p:pic>
      <p:sp>
        <p:nvSpPr>
          <p:cNvPr id="7" name="Oval 6"/>
          <p:cNvSpPr/>
          <p:nvPr/>
        </p:nvSpPr>
        <p:spPr>
          <a:xfrm>
            <a:off x="6429664" y="3238500"/>
            <a:ext cx="533400" cy="271022"/>
          </a:xfrm>
          <a:prstGeom prst="ellipse">
            <a:avLst/>
          </a:prstGeom>
          <a:noFill/>
          <a:ln w="50800">
            <a:solidFill>
              <a:srgbClr val="5E5C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400000">
            <a:off x="6315364" y="2743200"/>
            <a:ext cx="762000"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063" y="1071798"/>
            <a:ext cx="2286000" cy="2349111"/>
          </a:xfrm>
          <a:prstGeom prst="rect">
            <a:avLst/>
          </a:prstGeom>
          <a:ln w="3175">
            <a:solidFill>
              <a:srgbClr val="414042"/>
            </a:solidFill>
          </a:ln>
        </p:spPr>
      </p:pic>
      <p:pic>
        <p:nvPicPr>
          <p:cNvPr id="10" name="Picture 2" descr="K:\Laura\Presentations\pag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676400" y="5981700"/>
            <a:ext cx="8686800" cy="685800"/>
            <a:chOff x="228600" y="5943600"/>
            <a:chExt cx="8686800" cy="68580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4" name="TextBox 13"/>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282744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NM RGIS Quick Guides and Videos</a:t>
            </a:r>
            <a:endParaRPr lang="en-US" dirty="0"/>
          </a:p>
        </p:txBody>
      </p:sp>
      <p:sp>
        <p:nvSpPr>
          <p:cNvPr id="5" name="TextBox 4"/>
          <p:cNvSpPr txBox="1"/>
          <p:nvPr/>
        </p:nvSpPr>
        <p:spPr>
          <a:xfrm>
            <a:off x="1876425" y="1419225"/>
            <a:ext cx="8458200" cy="1938992"/>
          </a:xfrm>
          <a:prstGeom prst="rect">
            <a:avLst/>
          </a:prstGeom>
          <a:noFill/>
        </p:spPr>
        <p:txBody>
          <a:bodyPr wrap="square" rtlCol="0">
            <a:spAutoFit/>
          </a:bodyPr>
          <a:lstStyle/>
          <a:p>
            <a:pPr>
              <a:spcAft>
                <a:spcPts val="1200"/>
              </a:spcAft>
            </a:pPr>
            <a:r>
              <a:rPr lang="en-US" sz="1600" dirty="0" smtClean="0">
                <a:solidFill>
                  <a:schemeClr val="bg1">
                    <a:lumMod val="50000"/>
                  </a:schemeClr>
                </a:solidFill>
              </a:rPr>
              <a:t>Finding Data</a:t>
            </a:r>
          </a:p>
          <a:p>
            <a:pPr>
              <a:spcAft>
                <a:spcPts val="1200"/>
              </a:spcAft>
            </a:pPr>
            <a:r>
              <a:rPr lang="en-US" sz="1600" dirty="0" smtClean="0">
                <a:solidFill>
                  <a:schemeClr val="bg1">
                    <a:lumMod val="50000"/>
                  </a:schemeClr>
                </a:solidFill>
              </a:rPr>
              <a:t>Interactive Mapping</a:t>
            </a:r>
          </a:p>
          <a:p>
            <a:pPr>
              <a:spcAft>
                <a:spcPts val="1200"/>
              </a:spcAft>
            </a:pPr>
            <a:r>
              <a:rPr lang="en-US" sz="1600" dirty="0" smtClean="0">
                <a:solidFill>
                  <a:schemeClr val="bg1">
                    <a:lumMod val="50000"/>
                  </a:schemeClr>
                </a:solidFill>
              </a:rPr>
              <a:t>Downloading Data (includes the new Clip-Zip-Ship function)</a:t>
            </a:r>
          </a:p>
          <a:p>
            <a:pPr>
              <a:spcAft>
                <a:spcPts val="1200"/>
              </a:spcAft>
            </a:pPr>
            <a:r>
              <a:rPr lang="en-US" sz="1600" dirty="0" smtClean="0">
                <a:solidFill>
                  <a:schemeClr val="bg1">
                    <a:lumMod val="50000"/>
                  </a:schemeClr>
                </a:solidFill>
              </a:rPr>
              <a:t>access </a:t>
            </a:r>
            <a:r>
              <a:rPr lang="en-US" sz="1600" dirty="0" smtClean="0">
                <a:solidFill>
                  <a:schemeClr val="bg1">
                    <a:lumMod val="50000"/>
                  </a:schemeClr>
                </a:solidFill>
              </a:rPr>
              <a:t>Quick Guides at rgis.unm.edu</a:t>
            </a:r>
          </a:p>
          <a:p>
            <a:pPr>
              <a:spcAft>
                <a:spcPts val="1200"/>
              </a:spcAft>
            </a:pPr>
            <a:r>
              <a:rPr lang="en-US" sz="1600" dirty="0" smtClean="0">
                <a:solidFill>
                  <a:schemeClr val="bg1">
                    <a:lumMod val="50000"/>
                  </a:schemeClr>
                </a:solidFill>
              </a:rPr>
              <a:t>You-Tube Videos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913" y="3448050"/>
            <a:ext cx="475297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1676400" y="5981700"/>
            <a:ext cx="8686800" cy="685800"/>
            <a:chOff x="228600" y="5943600"/>
            <a:chExt cx="8686800" cy="68580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0" name="TextBox 9"/>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24571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676400" y="5981700"/>
            <a:ext cx="8686800" cy="685800"/>
            <a:chOff x="228600" y="5943600"/>
            <a:chExt cx="8686800" cy="6858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8" name="TextBox 7"/>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
        <p:nvSpPr>
          <p:cNvPr id="9" name="Rectangle 2"/>
          <p:cNvSpPr txBox="1">
            <a:spLocks noChangeArrowheads="1"/>
          </p:cNvSpPr>
          <p:nvPr/>
        </p:nvSpPr>
        <p:spPr>
          <a:xfrm>
            <a:off x="1982963" y="1075486"/>
            <a:ext cx="82296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smtClean="0">
                <a:latin typeface="Helvetica Neue Medium" charset="0"/>
              </a:rPr>
              <a:t>QGIS Demo</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752475"/>
            <a:ext cx="2640382" cy="32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2025" y="2200275"/>
            <a:ext cx="2633174"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0025" y="676275"/>
            <a:ext cx="2319337" cy="3426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21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K:\Laura\Presentations\P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72100" y="3771900"/>
            <a:ext cx="3352264" cy="2031325"/>
          </a:xfrm>
          <a:prstGeom prst="rect">
            <a:avLst/>
          </a:prstGeom>
          <a:noFill/>
        </p:spPr>
        <p:txBody>
          <a:bodyPr wrap="none" rtlCol="0">
            <a:spAutoFit/>
          </a:bodyPr>
          <a:lstStyle/>
          <a:p>
            <a:r>
              <a:rPr lang="en-US" dirty="0" smtClean="0"/>
              <a:t>Laura Gleasner, Data Manager</a:t>
            </a:r>
          </a:p>
          <a:p>
            <a:r>
              <a:rPr lang="en-US" dirty="0" smtClean="0"/>
              <a:t>505-277-3622 ext. 230</a:t>
            </a:r>
          </a:p>
          <a:p>
            <a:r>
              <a:rPr lang="en-US" dirty="0" smtClean="0">
                <a:hlinkClick r:id="rId3"/>
              </a:rPr>
              <a:t>lgleasner@edac.unm.edu</a:t>
            </a:r>
            <a:endParaRPr lang="en-US" dirty="0" smtClean="0"/>
          </a:p>
          <a:p>
            <a:endParaRPr lang="en-US" dirty="0"/>
          </a:p>
          <a:p>
            <a:r>
              <a:rPr lang="en-US" dirty="0"/>
              <a:t>Su Zhang, Research Assistant</a:t>
            </a:r>
          </a:p>
          <a:p>
            <a:r>
              <a:rPr lang="en-US" dirty="0" smtClean="0">
                <a:hlinkClick r:id="rId4"/>
              </a:rPr>
              <a:t>szhang@edac.unm.edu</a:t>
            </a:r>
            <a:endParaRPr lang="en-US" dirty="0" smtClean="0"/>
          </a:p>
          <a:p>
            <a:endParaRPr lang="en-US" dirty="0"/>
          </a:p>
        </p:txBody>
      </p:sp>
      <p:grpSp>
        <p:nvGrpSpPr>
          <p:cNvPr id="7" name="Group 6"/>
          <p:cNvGrpSpPr/>
          <p:nvPr/>
        </p:nvGrpSpPr>
        <p:grpSpPr>
          <a:xfrm>
            <a:off x="1676400" y="5981700"/>
            <a:ext cx="8686800" cy="685800"/>
            <a:chOff x="228600" y="5943600"/>
            <a:chExt cx="8686800" cy="68580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0" name="TextBox 9"/>
            <p:cNvSpPr txBox="1"/>
            <p:nvPr/>
          </p:nvSpPr>
          <p:spPr>
            <a:xfrm>
              <a:off x="999836" y="6098432"/>
              <a:ext cx="7162800" cy="276999"/>
            </a:xfrm>
            <a:prstGeom prst="rect">
              <a:avLst/>
            </a:prstGeom>
            <a:noFill/>
          </p:spPr>
          <p:txBody>
            <a:bodyPr wrap="square" rtlCol="0">
              <a:spAutoFit/>
            </a:bodyPr>
            <a:lstStyle/>
            <a:p>
              <a:pPr algn="ctr"/>
              <a:r>
                <a:rPr lang="en-US" sz="1200" dirty="0" smtClean="0">
                  <a:latin typeface="Myriad Pro" pitchFamily="34" charset="0"/>
                </a:rPr>
                <a:t>NM RGIS Beta Data Portal     rgis-data.unm.edu     November </a:t>
              </a:r>
              <a:r>
                <a:rPr lang="en-US" sz="1200" dirty="0" smtClean="0">
                  <a:latin typeface="Myriad Pro" pitchFamily="34" charset="0"/>
                </a:rPr>
                <a:t>2016</a:t>
              </a:r>
              <a:endParaRPr lang="en-US" sz="1200" dirty="0">
                <a:latin typeface="Myriad Pro" pitchFamily="34" charset="0"/>
              </a:endParaRPr>
            </a:p>
          </p:txBody>
        </p:sp>
      </p:grpSp>
    </p:spTree>
    <p:extLst>
      <p:ext uri="{BB962C8B-B14F-4D97-AF65-F5344CB8AC3E}">
        <p14:creationId xmlns:p14="http://schemas.microsoft.com/office/powerpoint/2010/main" val="297959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RGIS History</a:t>
            </a:r>
            <a:endParaRPr lang="en-US" dirty="0"/>
          </a:p>
        </p:txBody>
      </p:sp>
      <p:sp>
        <p:nvSpPr>
          <p:cNvPr id="3" name="Text Placeholder 2"/>
          <p:cNvSpPr>
            <a:spLocks noGrp="1"/>
          </p:cNvSpPr>
          <p:nvPr>
            <p:ph type="body" sz="quarter" idx="10"/>
          </p:nvPr>
        </p:nvSpPr>
        <p:spPr/>
        <p:txBody>
          <a:bodyPr>
            <a:normAutofit fontScale="85000" lnSpcReduction="20000"/>
          </a:bodyPr>
          <a:lstStyle/>
          <a:p>
            <a:r>
              <a:rPr lang="en-US" altLang="en-US" dirty="0">
                <a:solidFill>
                  <a:schemeClr val="bg1">
                    <a:lumMod val="50000"/>
                  </a:schemeClr>
                </a:solidFill>
              </a:rPr>
              <a:t>1988 – New Mexico State agencies surveyed by four UNM units to assess the feasibility for developing a statewide computer mapping and geographic information system.  (RGIS)</a:t>
            </a:r>
          </a:p>
          <a:p>
            <a:r>
              <a:rPr lang="en-US" altLang="en-US" dirty="0">
                <a:solidFill>
                  <a:schemeClr val="bg1">
                    <a:lumMod val="50000"/>
                  </a:schemeClr>
                </a:solidFill>
              </a:rPr>
              <a:t>1989 – House Bill 218 requested funds for establishing a GIS clearinghouse</a:t>
            </a:r>
          </a:p>
          <a:p>
            <a:r>
              <a:rPr lang="en-US" altLang="en-US" dirty="0">
                <a:solidFill>
                  <a:schemeClr val="bg1">
                    <a:lumMod val="50000"/>
                  </a:schemeClr>
                </a:solidFill>
              </a:rPr>
              <a:t>1990 – RGIS became a member of the New Mexico Geographic Information Systems Advisory Committee (GISAC</a:t>
            </a:r>
          </a:p>
          <a:p>
            <a:r>
              <a:rPr lang="en-US" altLang="en-US" dirty="0">
                <a:solidFill>
                  <a:schemeClr val="bg1">
                    <a:lumMod val="50000"/>
                  </a:schemeClr>
                </a:solidFill>
              </a:rPr>
              <a:t>1992 – RGIS clearinghouse opened and provided digital data via 4mm and 8 mm tapes</a:t>
            </a:r>
          </a:p>
          <a:p>
            <a:r>
              <a:rPr lang="en-US" altLang="en-US" dirty="0">
                <a:solidFill>
                  <a:schemeClr val="bg1">
                    <a:lumMod val="50000"/>
                  </a:schemeClr>
                </a:solidFill>
              </a:rPr>
              <a:t>1993 – Catalog of digital geographic data in New Mexico published. (cost $40.00)</a:t>
            </a:r>
          </a:p>
          <a:p>
            <a:r>
              <a:rPr lang="en-US" altLang="en-US" dirty="0">
                <a:solidFill>
                  <a:schemeClr val="bg1">
                    <a:lumMod val="50000"/>
                  </a:schemeClr>
                </a:solidFill>
              </a:rPr>
              <a:t>1994 – EDAC received FGDC Cooperative Agreement Program award to develop FGDC compliant metadata</a:t>
            </a:r>
          </a:p>
          <a:p>
            <a:r>
              <a:rPr lang="en-US" altLang="en-US" dirty="0">
                <a:solidFill>
                  <a:schemeClr val="bg1">
                    <a:lumMod val="50000"/>
                  </a:schemeClr>
                </a:solidFill>
              </a:rPr>
              <a:t>1996 – RGIS website inaugurated.  Provided information on the program and metadata.  Data not available yet via the website.   CD-ROM set of clearinghouse data released.  Cost per CD was $150.00</a:t>
            </a:r>
            <a:r>
              <a:rPr lang="en-US" altLang="en-US" dirty="0" smtClean="0">
                <a:solidFill>
                  <a:schemeClr val="bg1">
                    <a:lumMod val="50000"/>
                  </a:schemeClr>
                </a:solidFill>
              </a:rPr>
              <a:t>.</a:t>
            </a:r>
          </a:p>
          <a:p>
            <a:r>
              <a:rPr lang="en-US" altLang="en-US" dirty="0">
                <a:solidFill>
                  <a:schemeClr val="bg1">
                    <a:lumMod val="50000"/>
                  </a:schemeClr>
                </a:solidFill>
              </a:rPr>
              <a:t>1997 – RGIS Clearinghouse upgraded to a National Spatial Data Infrastructure (NSDI) compliant node.  Metadata could be searched by keywords and/or geographic coordinates</a:t>
            </a:r>
          </a:p>
          <a:p>
            <a:r>
              <a:rPr lang="en-US" altLang="en-US" dirty="0">
                <a:solidFill>
                  <a:schemeClr val="bg1">
                    <a:lumMod val="50000"/>
                  </a:schemeClr>
                </a:solidFill>
              </a:rPr>
              <a:t>1998 – Version 2 of the Resource Data CD released.  First metadata training workshops supported by FGDC and RGIS were held.</a:t>
            </a:r>
          </a:p>
          <a:p>
            <a:r>
              <a:rPr lang="en-US" altLang="en-US" dirty="0">
                <a:solidFill>
                  <a:schemeClr val="bg1">
                    <a:lumMod val="50000"/>
                  </a:schemeClr>
                </a:solidFill>
              </a:rPr>
              <a:t>2001 – RGIS website redesigned to provide online access to digital data.  Data available at no cost!</a:t>
            </a:r>
          </a:p>
          <a:p>
            <a:r>
              <a:rPr lang="en-US" altLang="en-US" dirty="0">
                <a:solidFill>
                  <a:schemeClr val="bg1">
                    <a:lumMod val="50000"/>
                  </a:schemeClr>
                </a:solidFill>
              </a:rPr>
              <a:t>2002 – Road centerline data collected by New Mexico Counties were made available</a:t>
            </a:r>
          </a:p>
          <a:p>
            <a:r>
              <a:rPr lang="en-US" altLang="en-US" dirty="0">
                <a:solidFill>
                  <a:schemeClr val="bg1">
                    <a:lumMod val="50000"/>
                  </a:schemeClr>
                </a:solidFill>
              </a:rPr>
              <a:t>2008 – RGIS website redesigned</a:t>
            </a:r>
          </a:p>
          <a:p>
            <a:r>
              <a:rPr lang="en-US" altLang="en-US" dirty="0">
                <a:solidFill>
                  <a:schemeClr val="bg1">
                    <a:lumMod val="50000"/>
                  </a:schemeClr>
                </a:solidFill>
              </a:rPr>
              <a:t>2013 - The RGIS website was redesigned to accommodate more sophisticated capabilities such as data discovery, access, and web mapping services.</a:t>
            </a:r>
          </a:p>
          <a:p>
            <a:r>
              <a:rPr lang="en-US" altLang="en-US" dirty="0">
                <a:solidFill>
                  <a:schemeClr val="bg1">
                    <a:lumMod val="50000"/>
                  </a:schemeClr>
                </a:solidFill>
              </a:rPr>
              <a:t>2013 - RGIS designated State Digital Geospatial Data Clearinghouse by the NM Legislature and Governor (2013, HB493)</a:t>
            </a:r>
          </a:p>
          <a:p>
            <a:r>
              <a:rPr lang="en-US" altLang="en-US" dirty="0">
                <a:solidFill>
                  <a:schemeClr val="bg1">
                    <a:lumMod val="50000"/>
                  </a:schemeClr>
                </a:solidFill>
              </a:rPr>
              <a:t>2015 – </a:t>
            </a:r>
            <a:r>
              <a:rPr lang="en-US" altLang="en-US" dirty="0" smtClean="0">
                <a:solidFill>
                  <a:schemeClr val="bg1">
                    <a:lumMod val="50000"/>
                  </a:schemeClr>
                </a:solidFill>
              </a:rPr>
              <a:t>RGIS – ERDAS APOLLO released</a:t>
            </a:r>
            <a:endParaRPr lang="en-US" altLang="en-US" dirty="0">
              <a:solidFill>
                <a:schemeClr val="bg1">
                  <a:lumMod val="50000"/>
                </a:schemeClr>
              </a:solidFill>
            </a:endParaRPr>
          </a:p>
          <a:p>
            <a:endParaRPr lang="en-US" altLang="en-US" dirty="0">
              <a:solidFill>
                <a:schemeClr val="bg1">
                  <a:lumMod val="50000"/>
                </a:schemeClr>
              </a:solidFill>
            </a:endParaRPr>
          </a:p>
        </p:txBody>
      </p:sp>
      <p:pic>
        <p:nvPicPr>
          <p:cNvPr id="4"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685925" y="5981700"/>
            <a:ext cx="8686800" cy="685800"/>
            <a:chOff x="228600" y="5943600"/>
            <a:chExt cx="8686800" cy="6858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8" name="TextBox 7"/>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16235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400" dirty="0" smtClean="0"/>
              <a:t>NM RGIS Data Portal</a:t>
            </a:r>
            <a:endParaRPr lang="en-US" sz="2400" dirty="0"/>
          </a:p>
        </p:txBody>
      </p:sp>
      <p:sp>
        <p:nvSpPr>
          <p:cNvPr id="5" name="TextBox 4"/>
          <p:cNvSpPr txBox="1"/>
          <p:nvPr/>
        </p:nvSpPr>
        <p:spPr>
          <a:xfrm>
            <a:off x="1895480" y="1005295"/>
            <a:ext cx="8651713" cy="369332"/>
          </a:xfrm>
          <a:prstGeom prst="rect">
            <a:avLst/>
          </a:prstGeom>
          <a:noFill/>
        </p:spPr>
        <p:txBody>
          <a:bodyPr wrap="square" rtlCol="0" anchor="ctr" anchorCtr="0">
            <a:noAutofit/>
          </a:bodyPr>
          <a:lstStyle/>
          <a:p>
            <a:pPr>
              <a:lnSpc>
                <a:spcPts val="1950"/>
              </a:lnSpc>
            </a:pPr>
            <a:endParaRPr lang="en-US" b="1" kern="1000" spc="-8" dirty="0">
              <a:solidFill>
                <a:srgbClr val="0098BA"/>
              </a:solidFill>
              <a:latin typeface="Arial" panose="020B0604020202020204" pitchFamily="34" charset="0"/>
              <a:cs typeface="Arial" panose="020B0604020202020204" pitchFamily="34"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105525" y="1171575"/>
            <a:ext cx="4191000" cy="3276600"/>
          </a:xfrm>
          <a:prstGeom prst="rect">
            <a:avLst/>
          </a:prstGeom>
        </p:spPr>
      </p:pic>
      <p:sp>
        <p:nvSpPr>
          <p:cNvPr id="9" name="Text Box 2"/>
          <p:cNvSpPr txBox="1">
            <a:spLocks noChangeArrowheads="1"/>
          </p:cNvSpPr>
          <p:nvPr/>
        </p:nvSpPr>
        <p:spPr bwMode="auto">
          <a:xfrm>
            <a:off x="6943725" y="3152775"/>
            <a:ext cx="4038600" cy="28315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400" b="1" dirty="0">
                <a:effectLst/>
                <a:latin typeface="Times New Roman"/>
                <a:ea typeface="Times New Roman"/>
              </a:rPr>
              <a:t>New and Updated Data</a:t>
            </a:r>
            <a:endParaRPr lang="en-US" sz="1200" dirty="0">
              <a:effectLst/>
              <a:latin typeface="Times New Roman"/>
              <a:ea typeface="Times New Roman"/>
            </a:endParaRPr>
          </a:p>
          <a:p>
            <a:pPr marL="0" marR="0">
              <a:spcBef>
                <a:spcPts val="0"/>
              </a:spcBef>
              <a:spcAft>
                <a:spcPts val="0"/>
              </a:spcAft>
            </a:pPr>
            <a:r>
              <a:rPr lang="en-US" sz="1200" dirty="0">
                <a:effectLst/>
                <a:latin typeface="Times New Roman"/>
                <a:ea typeface="Times New Roman"/>
              </a:rPr>
              <a:t> </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err="1">
                <a:solidFill>
                  <a:schemeClr val="bg1">
                    <a:lumMod val="50000"/>
                  </a:schemeClr>
                </a:solidFill>
                <a:effectLst/>
                <a:latin typeface="Times New Roman"/>
                <a:ea typeface="Times New Roman"/>
              </a:rPr>
              <a:t>MRCoG</a:t>
            </a:r>
            <a:r>
              <a:rPr lang="en-US" sz="1000" dirty="0">
                <a:solidFill>
                  <a:schemeClr val="bg1">
                    <a:lumMod val="50000"/>
                  </a:schemeClr>
                </a:solidFill>
                <a:effectLst/>
                <a:latin typeface="Times New Roman"/>
                <a:ea typeface="Times New Roman"/>
              </a:rPr>
              <a:t> </a:t>
            </a:r>
            <a:r>
              <a:rPr lang="en-US" sz="1000" dirty="0" smtClean="0">
                <a:solidFill>
                  <a:schemeClr val="bg1">
                    <a:lumMod val="50000"/>
                  </a:schemeClr>
                </a:solidFill>
                <a:effectLst/>
                <a:latin typeface="Times New Roman"/>
                <a:ea typeface="Times New Roman"/>
              </a:rPr>
              <a:t>2016 </a:t>
            </a:r>
            <a:r>
              <a:rPr lang="en-US" sz="1000" dirty="0">
                <a:solidFill>
                  <a:schemeClr val="bg1">
                    <a:lumMod val="50000"/>
                  </a:schemeClr>
                </a:solidFill>
                <a:effectLst/>
                <a:latin typeface="Times New Roman"/>
                <a:ea typeface="Times New Roman"/>
              </a:rPr>
              <a:t>Mosaic and County Mosaics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State Imagery:  Mosaics in addition to individual tiles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Historic Aerial Photo Indexes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Landsat Satellite Imagery  2014 County Mosaics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E-911 Roads and  Address Points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Updated Boundaries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Wildfire Boundaries, Burn Severity</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Livestock, Range Management</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CASA (Community Anchor Site Assessment:  Public Safety, Schools, Hospitals…)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USGS Earthquakes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FEMA National Flood Hazard Layer</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FEMA Preliminary Maps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Updated USGS NHD</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200" dirty="0">
                <a:effectLst/>
                <a:latin typeface="Times New Roman"/>
                <a:ea typeface="Times New Roman"/>
              </a:rPr>
              <a:t> </a:t>
            </a:r>
          </a:p>
        </p:txBody>
      </p:sp>
      <p:pic>
        <p:nvPicPr>
          <p:cNvPr id="1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5" y="1276350"/>
            <a:ext cx="3862993" cy="304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1950" y="4572000"/>
            <a:ext cx="4467225" cy="646331"/>
          </a:xfrm>
          <a:prstGeom prst="rect">
            <a:avLst/>
          </a:prstGeom>
          <a:noFill/>
        </p:spPr>
        <p:txBody>
          <a:bodyPr wrap="square" rtlCol="0">
            <a:spAutoFit/>
          </a:bodyPr>
          <a:lstStyle/>
          <a:p>
            <a:pPr algn="ctr"/>
            <a:r>
              <a:rPr lang="en-US" dirty="0" smtClean="0">
                <a:solidFill>
                  <a:schemeClr val="bg1">
                    <a:lumMod val="50000"/>
                  </a:schemeClr>
                </a:solidFill>
                <a:latin typeface="Myriad Pro" pitchFamily="34" charset="0"/>
              </a:rPr>
              <a:t>NM RGIS Data Portal     http://rgis.unm.edu</a:t>
            </a:r>
            <a:endParaRPr lang="en-US" dirty="0">
              <a:solidFill>
                <a:schemeClr val="bg1">
                  <a:lumMod val="50000"/>
                </a:schemeClr>
              </a:solidFill>
              <a:latin typeface="Myriad Pro" pitchFamily="34" charset="0"/>
            </a:endParaRPr>
          </a:p>
        </p:txBody>
      </p:sp>
      <p:pic>
        <p:nvPicPr>
          <p:cNvPr id="12" name="Picture 2" descr="K:\Laura\Presentations\pag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676400" y="5981700"/>
            <a:ext cx="8686800" cy="685800"/>
            <a:chOff x="228600" y="5943600"/>
            <a:chExt cx="8686800" cy="685800"/>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6" name="TextBox 15"/>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270047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NM RGIS Data Portal</a:t>
            </a:r>
            <a:endParaRPr lang="en-US" dirty="0"/>
          </a:p>
        </p:txBody>
      </p:sp>
      <p:sp>
        <p:nvSpPr>
          <p:cNvPr id="4" name="Text Placeholder 3"/>
          <p:cNvSpPr>
            <a:spLocks noGrp="1"/>
          </p:cNvSpPr>
          <p:nvPr>
            <p:ph type="body" sz="quarter" idx="14"/>
          </p:nvPr>
        </p:nvSpPr>
        <p:spPr/>
        <p:txBody>
          <a:bodyPr>
            <a:normAutofit fontScale="92500" lnSpcReduction="20000"/>
          </a:bodyPr>
          <a:lstStyle/>
          <a:p>
            <a:pPr marL="0" marR="0" indent="0">
              <a:spcBef>
                <a:spcPts val="0"/>
              </a:spcBef>
              <a:spcAft>
                <a:spcPts val="0"/>
              </a:spcAft>
              <a:buNone/>
            </a:pPr>
            <a:r>
              <a:rPr lang="en-US" sz="2800" b="1" dirty="0">
                <a:latin typeface="Times New Roman"/>
                <a:ea typeface="Times New Roman"/>
              </a:rPr>
              <a:t>New Functions and Tools</a:t>
            </a:r>
            <a:endParaRPr lang="en-US" sz="2400" dirty="0">
              <a:latin typeface="Times New Roman"/>
              <a:ea typeface="Times New Roman"/>
            </a:endParaRPr>
          </a:p>
          <a:p>
            <a:pPr marL="0" marR="0" indent="0">
              <a:spcBef>
                <a:spcPts val="0"/>
              </a:spcBef>
              <a:spcAft>
                <a:spcPts val="0"/>
              </a:spcAft>
              <a:buNone/>
            </a:pPr>
            <a:endParaRPr lang="en-US" sz="1400" dirty="0" smtClean="0">
              <a:solidFill>
                <a:srgbClr val="000000"/>
              </a:solidFill>
              <a:latin typeface="Minion Pro"/>
              <a:ea typeface="Times New Roman"/>
              <a:cs typeface="Minion Pro"/>
            </a:endParaRPr>
          </a:p>
          <a:p>
            <a:pPr marL="0" marR="0" indent="0">
              <a:spcBef>
                <a:spcPts val="0"/>
              </a:spcBef>
              <a:spcAft>
                <a:spcPts val="0"/>
              </a:spcAft>
              <a:buNone/>
            </a:pPr>
            <a:r>
              <a:rPr lang="en-US" sz="1400" dirty="0">
                <a:solidFill>
                  <a:srgbClr val="000000"/>
                </a:solidFill>
                <a:latin typeface="Minion Pro"/>
                <a:ea typeface="Times New Roman"/>
                <a:cs typeface="Minion Pro"/>
              </a:rPr>
              <a:t> </a:t>
            </a:r>
            <a:endParaRPr lang="en-US" sz="2400" dirty="0">
              <a:solidFill>
                <a:srgbClr val="000000"/>
              </a:solidFill>
              <a:latin typeface="Myriad Pro"/>
              <a:ea typeface="Times New Roman"/>
              <a:cs typeface="Myriad Pro"/>
            </a:endParaRPr>
          </a:p>
          <a:p>
            <a:pPr marL="0" marR="0">
              <a:spcBef>
                <a:spcPts val="0"/>
              </a:spcBef>
              <a:spcAft>
                <a:spcPts val="0"/>
              </a:spcAft>
            </a:pPr>
            <a:r>
              <a:rPr lang="en-US" sz="1700" dirty="0">
                <a:latin typeface="+mj-lt"/>
                <a:ea typeface="Times New Roman"/>
              </a:rPr>
              <a:t>Search </a:t>
            </a:r>
            <a:r>
              <a:rPr lang="en-US" sz="1700" dirty="0">
                <a:latin typeface="+mj-lt"/>
                <a:ea typeface="Times New Roman"/>
                <a:cs typeface="Minion Pro"/>
              </a:rPr>
              <a:t>RGIS Catalog: By Keywords, Type, Data Type, Spatial Filter, Availability, Date</a:t>
            </a:r>
            <a:endParaRPr lang="en-US" sz="1700" dirty="0">
              <a:latin typeface="+mj-lt"/>
              <a:ea typeface="Times New Roman"/>
            </a:endParaRPr>
          </a:p>
          <a:p>
            <a:pPr marL="0" marR="0" indent="0">
              <a:spcBef>
                <a:spcPts val="0"/>
              </a:spcBef>
              <a:spcAft>
                <a:spcPts val="0"/>
              </a:spcAft>
              <a:buNone/>
            </a:pPr>
            <a:r>
              <a:rPr lang="en-US" sz="1700" dirty="0">
                <a:latin typeface="+mj-lt"/>
                <a:ea typeface="Times New Roman"/>
                <a:cs typeface="Minion Pro"/>
              </a:rPr>
              <a:t> </a:t>
            </a:r>
            <a:endParaRPr lang="en-US" sz="1700" dirty="0">
              <a:latin typeface="+mj-lt"/>
              <a:ea typeface="Times New Roman"/>
            </a:endParaRPr>
          </a:p>
          <a:p>
            <a:pPr marL="0" marR="0">
              <a:spcBef>
                <a:spcPts val="0"/>
              </a:spcBef>
              <a:spcAft>
                <a:spcPts val="0"/>
              </a:spcAft>
            </a:pPr>
            <a:r>
              <a:rPr lang="en-US" sz="1700" dirty="0">
                <a:latin typeface="+mj-lt"/>
                <a:ea typeface="Times New Roman"/>
                <a:cs typeface="Minion Pro"/>
              </a:rPr>
              <a:t>Browse RGIS Catalog:  By Web Service, Vector Category, Raster Category</a:t>
            </a:r>
            <a:endParaRPr lang="en-US" sz="1700" dirty="0">
              <a:latin typeface="+mj-lt"/>
              <a:ea typeface="Times New Roman"/>
            </a:endParaRPr>
          </a:p>
          <a:p>
            <a:pPr marL="0" marR="0" indent="0">
              <a:spcBef>
                <a:spcPts val="0"/>
              </a:spcBef>
              <a:spcAft>
                <a:spcPts val="0"/>
              </a:spcAft>
              <a:buNone/>
            </a:pPr>
            <a:r>
              <a:rPr lang="en-US" sz="1700" dirty="0">
                <a:latin typeface="+mj-lt"/>
                <a:ea typeface="Times New Roman"/>
                <a:cs typeface="Minion Pro"/>
              </a:rPr>
              <a:t> </a:t>
            </a:r>
            <a:endParaRPr lang="en-US" sz="1700" dirty="0">
              <a:latin typeface="+mj-lt"/>
              <a:ea typeface="Times New Roman"/>
            </a:endParaRPr>
          </a:p>
          <a:p>
            <a:pPr marL="0" marR="0">
              <a:spcBef>
                <a:spcPts val="0"/>
              </a:spcBef>
              <a:spcAft>
                <a:spcPts val="0"/>
              </a:spcAft>
            </a:pPr>
            <a:r>
              <a:rPr lang="en-US" sz="1700" dirty="0">
                <a:latin typeface="+mj-lt"/>
                <a:ea typeface="Times New Roman"/>
                <a:cs typeface="Minion Pro"/>
              </a:rPr>
              <a:t>Interactive Mapping: Show Extent, Add to Map, Zoom Options, Extent, Add Multiple Layers</a:t>
            </a:r>
            <a:endParaRPr lang="en-US" sz="1700" dirty="0">
              <a:latin typeface="+mj-lt"/>
              <a:ea typeface="Times New Roman"/>
              <a:cs typeface="Times New Roman"/>
            </a:endParaRPr>
          </a:p>
          <a:p>
            <a:pPr marL="0" marR="0" indent="0">
              <a:spcBef>
                <a:spcPts val="0"/>
              </a:spcBef>
              <a:spcAft>
                <a:spcPts val="0"/>
              </a:spcAft>
              <a:buNone/>
            </a:pPr>
            <a:endParaRPr lang="en-US" sz="1700" dirty="0">
              <a:latin typeface="+mj-lt"/>
              <a:ea typeface="Times New Roman"/>
            </a:endParaRPr>
          </a:p>
          <a:p>
            <a:pPr marL="0" marR="0">
              <a:spcBef>
                <a:spcPts val="0"/>
              </a:spcBef>
              <a:spcAft>
                <a:spcPts val="0"/>
              </a:spcAft>
            </a:pPr>
            <a:r>
              <a:rPr lang="en-US" sz="1700" dirty="0">
                <a:latin typeface="+mj-lt"/>
                <a:ea typeface="Times New Roman"/>
                <a:cs typeface="Minion Pro"/>
              </a:rPr>
              <a:t>Mapping Tools: Identify Features, Measure Distance/Area, Display Feature Classes and Queries, Set Map Scale, Print, Show Coordinates</a:t>
            </a:r>
            <a:endParaRPr lang="en-US" sz="1700" dirty="0">
              <a:latin typeface="+mj-lt"/>
              <a:ea typeface="Times New Roman"/>
              <a:cs typeface="Times New Roman"/>
            </a:endParaRPr>
          </a:p>
          <a:p>
            <a:pPr marL="0" marR="0" indent="0">
              <a:spcBef>
                <a:spcPts val="0"/>
              </a:spcBef>
              <a:spcAft>
                <a:spcPts val="0"/>
              </a:spcAft>
              <a:buNone/>
            </a:pPr>
            <a:endParaRPr lang="en-US" sz="1700" dirty="0">
              <a:latin typeface="+mj-lt"/>
              <a:ea typeface="Times New Roman"/>
            </a:endParaRPr>
          </a:p>
          <a:p>
            <a:pPr marL="0" marR="0">
              <a:spcBef>
                <a:spcPts val="0"/>
              </a:spcBef>
              <a:spcAft>
                <a:spcPts val="0"/>
              </a:spcAft>
            </a:pPr>
            <a:r>
              <a:rPr lang="en-US" sz="1700" dirty="0">
                <a:latin typeface="+mj-lt"/>
                <a:ea typeface="Times New Roman"/>
                <a:cs typeface="Minion Pro"/>
              </a:rPr>
              <a:t>Download Tools: OGC Web Services, Download (large files) via e-mailed link, Clip-Zip-Ship (for small subsets of raster/image data)</a:t>
            </a:r>
            <a:endParaRPr lang="en-US" sz="1700" dirty="0">
              <a:latin typeface="+mj-lt"/>
              <a:ea typeface="Times New Roman"/>
            </a:endParaRPr>
          </a:p>
          <a:p>
            <a:pPr marL="0" marR="0" indent="0">
              <a:spcBef>
                <a:spcPts val="0"/>
              </a:spcBef>
              <a:spcAft>
                <a:spcPts val="0"/>
              </a:spcAft>
              <a:buNone/>
            </a:pPr>
            <a:endParaRPr lang="en-US" sz="1700" dirty="0">
              <a:latin typeface="+mj-lt"/>
              <a:ea typeface="Times New Roman"/>
            </a:endParaRPr>
          </a:p>
          <a:p>
            <a:pPr marL="0" marR="0">
              <a:spcBef>
                <a:spcPts val="0"/>
              </a:spcBef>
              <a:spcAft>
                <a:spcPts val="0"/>
              </a:spcAft>
            </a:pPr>
            <a:r>
              <a:rPr lang="en-US" sz="1700" dirty="0">
                <a:latin typeface="+mj-lt"/>
                <a:ea typeface="Times New Roman"/>
                <a:cs typeface="Minion Pro"/>
              </a:rPr>
              <a:t>Metadata: Overview, Full Content, </a:t>
            </a:r>
            <a:r>
              <a:rPr lang="en-US" sz="1700" dirty="0" smtClean="0">
                <a:latin typeface="+mj-lt"/>
                <a:ea typeface="Times New Roman"/>
                <a:cs typeface="Minion Pro"/>
              </a:rPr>
              <a:t>Download</a:t>
            </a:r>
            <a:endParaRPr lang="en-US" sz="1700" dirty="0">
              <a:latin typeface="+mj-lt"/>
              <a:ea typeface="Times New Roman"/>
            </a:endParaRPr>
          </a:p>
        </p:txBody>
      </p:sp>
      <p:grpSp>
        <p:nvGrpSpPr>
          <p:cNvPr id="5" name="Group 4"/>
          <p:cNvGrpSpPr/>
          <p:nvPr/>
        </p:nvGrpSpPr>
        <p:grpSpPr>
          <a:xfrm>
            <a:off x="6696075" y="1171575"/>
            <a:ext cx="3810000" cy="4724400"/>
            <a:chOff x="0" y="0"/>
            <a:chExt cx="3521075" cy="4191000"/>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62" y="2390775"/>
              <a:ext cx="246697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3444875" cy="2324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90775"/>
              <a:ext cx="2447925" cy="419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262" y="3390900"/>
              <a:ext cx="1533525" cy="8001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K:\Laura\Presentations\page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676400" y="5981700"/>
            <a:ext cx="8686800" cy="685800"/>
            <a:chOff x="228600" y="5943600"/>
            <a:chExt cx="8686800" cy="685800"/>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4" name="TextBox 13"/>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158458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NM RGIS:  Finding Data</a:t>
            </a:r>
            <a:endParaRPr lang="en-US" sz="2400" dirty="0"/>
          </a:p>
        </p:txBody>
      </p:sp>
      <p:sp>
        <p:nvSpPr>
          <p:cNvPr id="4" name="Text Placeholder 3"/>
          <p:cNvSpPr>
            <a:spLocks noGrp="1"/>
          </p:cNvSpPr>
          <p:nvPr>
            <p:ph type="body" sz="quarter" idx="14"/>
          </p:nvPr>
        </p:nvSpPr>
        <p:spPr/>
        <p:txBody>
          <a:bodyPr/>
          <a:lstStyle/>
          <a:p>
            <a:r>
              <a:rPr lang="en-US" dirty="0" smtClean="0"/>
              <a:t>Search RGIS Catalog</a:t>
            </a:r>
          </a:p>
          <a:p>
            <a:r>
              <a:rPr lang="en-US" dirty="0" smtClean="0"/>
              <a:t>Browse RGIS Catalog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450" y="1642363"/>
            <a:ext cx="5486400" cy="3588018"/>
          </a:xfrm>
          <a:prstGeom prst="rect">
            <a:avLst/>
          </a:prstGeom>
          <a:ln w="3175">
            <a:solidFill>
              <a:srgbClr val="414042"/>
            </a:solidFill>
          </a:ln>
        </p:spPr>
      </p:pic>
      <p:sp>
        <p:nvSpPr>
          <p:cNvPr id="6" name="Right Arrow 5"/>
          <p:cNvSpPr/>
          <p:nvPr/>
        </p:nvSpPr>
        <p:spPr>
          <a:xfrm>
            <a:off x="5048250" y="2191617"/>
            <a:ext cx="464126"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K:\Laura\Presentations\p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676400" y="5981700"/>
            <a:ext cx="8686800" cy="685800"/>
            <a:chOff x="228600" y="5943600"/>
            <a:chExt cx="8686800" cy="68580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1" name="TextBox 10"/>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124824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Search RGIS Catalog</a:t>
            </a:r>
            <a:endParaRPr lang="en-US" sz="2400" dirty="0"/>
          </a:p>
        </p:txBody>
      </p:sp>
      <p:sp>
        <p:nvSpPr>
          <p:cNvPr id="4" name="Text Placeholder 3"/>
          <p:cNvSpPr>
            <a:spLocks noGrp="1"/>
          </p:cNvSpPr>
          <p:nvPr>
            <p:ph type="body" sz="quarter" idx="14"/>
          </p:nvPr>
        </p:nvSpPr>
        <p:spPr/>
        <p:txBody>
          <a:bodyPr>
            <a:normAutofit/>
          </a:bodyPr>
          <a:lstStyle/>
          <a:p>
            <a:pPr>
              <a:spcAft>
                <a:spcPts val="1200"/>
              </a:spcAft>
            </a:pPr>
            <a:r>
              <a:rPr lang="en-US" dirty="0">
                <a:solidFill>
                  <a:schemeClr val="bg1">
                    <a:lumMod val="50000"/>
                  </a:schemeClr>
                </a:solidFill>
              </a:rPr>
              <a:t>Search by:</a:t>
            </a:r>
          </a:p>
          <a:p>
            <a:pPr>
              <a:spcAft>
                <a:spcPts val="1200"/>
              </a:spcAft>
            </a:pPr>
            <a:r>
              <a:rPr lang="en-US" dirty="0">
                <a:solidFill>
                  <a:schemeClr val="bg1">
                    <a:lumMod val="50000"/>
                  </a:schemeClr>
                </a:solidFill>
              </a:rPr>
              <a:t>Keywords  [free text]</a:t>
            </a:r>
          </a:p>
          <a:p>
            <a:pPr>
              <a:spcAft>
                <a:spcPts val="1200"/>
              </a:spcAft>
            </a:pPr>
            <a:r>
              <a:rPr lang="en-US" dirty="0">
                <a:solidFill>
                  <a:schemeClr val="bg1">
                    <a:lumMod val="50000"/>
                  </a:schemeClr>
                </a:solidFill>
              </a:rPr>
              <a:t>Type:  Data Set [default], Aggregates, Service Layers</a:t>
            </a:r>
          </a:p>
          <a:p>
            <a:pPr>
              <a:spcAft>
                <a:spcPts val="1200"/>
              </a:spcAft>
            </a:pPr>
            <a:r>
              <a:rPr lang="en-US" dirty="0">
                <a:solidFill>
                  <a:schemeClr val="bg1">
                    <a:lumMod val="50000"/>
                  </a:schemeClr>
                </a:solidFill>
              </a:rPr>
              <a:t>Data Type:  Any Data Set [default], Imagery, Vector, </a:t>
            </a:r>
            <a:br>
              <a:rPr lang="en-US" dirty="0">
                <a:solidFill>
                  <a:schemeClr val="bg1">
                    <a:lumMod val="50000"/>
                  </a:schemeClr>
                </a:solidFill>
              </a:rPr>
            </a:br>
            <a:r>
              <a:rPr lang="en-US" dirty="0">
                <a:solidFill>
                  <a:schemeClr val="bg1">
                    <a:lumMod val="50000"/>
                  </a:schemeClr>
                </a:solidFill>
              </a:rPr>
              <a:t>Point Cloud, Documents</a:t>
            </a:r>
          </a:p>
          <a:p>
            <a:pPr>
              <a:spcAft>
                <a:spcPts val="1200"/>
              </a:spcAft>
            </a:pPr>
            <a:r>
              <a:rPr lang="en-US" dirty="0">
                <a:solidFill>
                  <a:schemeClr val="bg1">
                    <a:lumMod val="50000"/>
                  </a:schemeClr>
                </a:solidFill>
              </a:rPr>
              <a:t>Spatial Filter:  Visible Map Area, Draw on Map, </a:t>
            </a:r>
            <a:br>
              <a:rPr lang="en-US" dirty="0">
                <a:solidFill>
                  <a:schemeClr val="bg1">
                    <a:lumMod val="50000"/>
                  </a:schemeClr>
                </a:solidFill>
              </a:rPr>
            </a:br>
            <a:r>
              <a:rPr lang="en-US" dirty="0">
                <a:solidFill>
                  <a:schemeClr val="bg1">
                    <a:lumMod val="50000"/>
                  </a:schemeClr>
                </a:solidFill>
              </a:rPr>
              <a:t>Select Feature from Map</a:t>
            </a:r>
          </a:p>
          <a:p>
            <a:pPr>
              <a:spcAft>
                <a:spcPts val="1200"/>
              </a:spcAft>
            </a:pPr>
            <a:r>
              <a:rPr lang="en-US" dirty="0">
                <a:solidFill>
                  <a:schemeClr val="bg1">
                    <a:lumMod val="50000"/>
                  </a:schemeClr>
                </a:solidFill>
              </a:rPr>
              <a:t>Availability:  Add to Map (WMS), Downloadable (CZS)</a:t>
            </a:r>
          </a:p>
          <a:p>
            <a:pPr>
              <a:spcAft>
                <a:spcPts val="1200"/>
              </a:spcAft>
            </a:pPr>
            <a:r>
              <a:rPr lang="en-US" dirty="0">
                <a:solidFill>
                  <a:schemeClr val="bg1">
                    <a:lumMod val="50000"/>
                  </a:schemeClr>
                </a:solidFill>
              </a:rPr>
              <a:t>Date:  Registration [default], Temporal Extent </a:t>
            </a:r>
            <a:br>
              <a:rPr lang="en-US" dirty="0">
                <a:solidFill>
                  <a:schemeClr val="bg1">
                    <a:lumMod val="50000"/>
                  </a:schemeClr>
                </a:solidFill>
              </a:rPr>
            </a:br>
            <a:r>
              <a:rPr lang="en-US" dirty="0">
                <a:solidFill>
                  <a:schemeClr val="bg1">
                    <a:lumMod val="50000"/>
                  </a:schemeClr>
                </a:solidFill>
              </a:rPr>
              <a:t>(Begin and End Dates)</a:t>
            </a:r>
          </a:p>
          <a:p>
            <a:endParaRPr lang="en-US" dirty="0">
              <a:solidFill>
                <a:schemeClr val="bg1">
                  <a:lumMod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425" y="1290637"/>
            <a:ext cx="2390775" cy="4410075"/>
          </a:xfrm>
          <a:prstGeom prst="rect">
            <a:avLst/>
          </a:prstGeom>
          <a:ln w="3175">
            <a:solidFill>
              <a:srgbClr val="414042"/>
            </a:solidFill>
          </a:ln>
        </p:spPr>
      </p:pic>
      <p:pic>
        <p:nvPicPr>
          <p:cNvPr id="6" name="Picture 2" descr="K:\Laura\Presentations\p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76400" y="5981700"/>
            <a:ext cx="8686800" cy="685800"/>
            <a:chOff x="228600" y="5943600"/>
            <a:chExt cx="8686800" cy="68580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0" name="TextBox 9"/>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220284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Search Catalog:  Keywords</a:t>
            </a:r>
            <a:endParaRPr lang="en-US" sz="2400" dirty="0"/>
          </a:p>
        </p:txBody>
      </p:sp>
      <p:grpSp>
        <p:nvGrpSpPr>
          <p:cNvPr id="18" name="Group 17"/>
          <p:cNvGrpSpPr/>
          <p:nvPr/>
        </p:nvGrpSpPr>
        <p:grpSpPr>
          <a:xfrm>
            <a:off x="2190751" y="1409701"/>
            <a:ext cx="7410160" cy="4514850"/>
            <a:chOff x="228600" y="1036780"/>
            <a:chExt cx="8696036" cy="5598069"/>
          </a:xfrm>
        </p:grpSpPr>
        <p:grpSp>
          <p:nvGrpSpPr>
            <p:cNvPr id="19" name="Group 18"/>
            <p:cNvGrpSpPr/>
            <p:nvPr/>
          </p:nvGrpSpPr>
          <p:grpSpPr>
            <a:xfrm>
              <a:off x="228600" y="1036780"/>
              <a:ext cx="6172200" cy="4597257"/>
              <a:chOff x="228600" y="1036780"/>
              <a:chExt cx="6172200" cy="4597257"/>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23962"/>
                <a:ext cx="2390775" cy="4410075"/>
              </a:xfrm>
              <a:prstGeom prst="rect">
                <a:avLst/>
              </a:prstGeom>
              <a:ln w="3175">
                <a:solidFill>
                  <a:srgbClr val="414042"/>
                </a:solidFill>
              </a:ln>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435" y="1036780"/>
                <a:ext cx="3479365" cy="939683"/>
              </a:xfrm>
              <a:prstGeom prst="rect">
                <a:avLst/>
              </a:prstGeom>
              <a:ln w="3175">
                <a:solidFill>
                  <a:srgbClr val="414042"/>
                </a:solidFill>
              </a:ln>
            </p:spPr>
          </p:pic>
          <p:sp>
            <p:nvSpPr>
              <p:cNvPr id="26" name="Right Arrow 25"/>
              <p:cNvSpPr/>
              <p:nvPr/>
            </p:nvSpPr>
            <p:spPr>
              <a:xfrm>
                <a:off x="2475344" y="1618672"/>
                <a:ext cx="464126"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2921434" y="2286000"/>
                <a:ext cx="3479365" cy="423671"/>
                <a:chOff x="2921434" y="2286000"/>
                <a:chExt cx="3479365" cy="423671"/>
              </a:xfrm>
            </p:grpSpPr>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434" y="2286001"/>
                  <a:ext cx="3479365" cy="393651"/>
                </a:xfrm>
                <a:prstGeom prst="rect">
                  <a:avLst/>
                </a:prstGeom>
                <a:ln w="3175">
                  <a:solidFill>
                    <a:srgbClr val="414042"/>
                  </a:solidFill>
                </a:ln>
              </p:spPr>
            </p:pic>
            <p:sp>
              <p:nvSpPr>
                <p:cNvPr id="30" name="Oval 29"/>
                <p:cNvSpPr/>
                <p:nvPr/>
              </p:nvSpPr>
              <p:spPr>
                <a:xfrm>
                  <a:off x="5391728" y="2286000"/>
                  <a:ext cx="914400" cy="423671"/>
                </a:xfrm>
                <a:prstGeom prst="ellipse">
                  <a:avLst/>
                </a:prstGeom>
                <a:noFill/>
                <a:ln w="50800">
                  <a:solidFill>
                    <a:srgbClr val="5E5C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ight Arrow 27"/>
              <p:cNvSpPr/>
              <p:nvPr/>
            </p:nvSpPr>
            <p:spPr>
              <a:xfrm rot="5400000">
                <a:off x="5615709" y="1921165"/>
                <a:ext cx="464126"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236" y="2914072"/>
              <a:ext cx="5486400" cy="3720777"/>
            </a:xfrm>
            <a:prstGeom prst="rect">
              <a:avLst/>
            </a:prstGeom>
            <a:ln w="3175">
              <a:solidFill>
                <a:srgbClr val="414042"/>
              </a:solidFill>
            </a:ln>
          </p:spPr>
        </p:pic>
        <p:sp>
          <p:nvSpPr>
            <p:cNvPr id="21" name="Rounded Rectangle 20"/>
            <p:cNvSpPr/>
            <p:nvPr/>
          </p:nvSpPr>
          <p:spPr>
            <a:xfrm>
              <a:off x="3438236" y="5334000"/>
              <a:ext cx="5486400" cy="1295400"/>
            </a:xfrm>
            <a:prstGeom prst="roundRect">
              <a:avLst>
                <a:gd name="adj" fmla="val 0"/>
              </a:avLst>
            </a:prstGeom>
            <a:noFill/>
            <a:ln w="762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114636" y="5299488"/>
              <a:ext cx="2133600"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Data Results</a:t>
              </a:r>
              <a:endParaRPr lang="en-US" b="1" dirty="0">
                <a:solidFill>
                  <a:srgbClr val="414042"/>
                </a:solidFill>
                <a:latin typeface="Myriad Pro" pitchFamily="34" charset="0"/>
              </a:endParaRPr>
            </a:p>
          </p:txBody>
        </p:sp>
        <p:sp>
          <p:nvSpPr>
            <p:cNvPr id="23" name="Right Arrow 22"/>
            <p:cNvSpPr/>
            <p:nvPr/>
          </p:nvSpPr>
          <p:spPr>
            <a:xfrm rot="5400000">
              <a:off x="5615709" y="4959929"/>
              <a:ext cx="464126"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descr="K:\Laura\Presentations\page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676400" y="5981700"/>
            <a:ext cx="8686800" cy="685800"/>
            <a:chOff x="228600" y="5943600"/>
            <a:chExt cx="8686800" cy="685800"/>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33" name="TextBox 32"/>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211791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400" dirty="0" smtClean="0"/>
              <a:t>Data Results</a:t>
            </a:r>
            <a:endParaRPr lang="en-US" sz="2400" dirty="0"/>
          </a:p>
        </p:txBody>
      </p:sp>
      <p:grpSp>
        <p:nvGrpSpPr>
          <p:cNvPr id="5" name="Group 4"/>
          <p:cNvGrpSpPr/>
          <p:nvPr/>
        </p:nvGrpSpPr>
        <p:grpSpPr>
          <a:xfrm>
            <a:off x="1628775" y="742950"/>
            <a:ext cx="8696036" cy="5011574"/>
            <a:chOff x="228600" y="228600"/>
            <a:chExt cx="8696036" cy="501157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8600"/>
              <a:ext cx="3362036" cy="2168071"/>
            </a:xfrm>
            <a:prstGeom prst="rect">
              <a:avLst/>
            </a:prstGeom>
            <a:ln w="3175">
              <a:solidFill>
                <a:srgbClr val="414042"/>
              </a:solidFill>
            </a:ln>
          </p:spPr>
        </p:pic>
        <p:grpSp>
          <p:nvGrpSpPr>
            <p:cNvPr id="7" name="Group 6"/>
            <p:cNvGrpSpPr/>
            <p:nvPr/>
          </p:nvGrpSpPr>
          <p:grpSpPr>
            <a:xfrm>
              <a:off x="237836" y="3206234"/>
              <a:ext cx="8686800" cy="2033940"/>
              <a:chOff x="237836" y="3206234"/>
              <a:chExt cx="8686800" cy="203394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36" y="3275585"/>
                <a:ext cx="8686800" cy="1964589"/>
              </a:xfrm>
              <a:prstGeom prst="rect">
                <a:avLst/>
              </a:prstGeom>
              <a:ln w="3175">
                <a:solidFill>
                  <a:srgbClr val="414042"/>
                </a:solidFill>
              </a:ln>
            </p:spPr>
          </p:pic>
          <p:sp>
            <p:nvSpPr>
              <p:cNvPr id="12" name="Rounded Rectangle 11"/>
              <p:cNvSpPr/>
              <p:nvPr/>
            </p:nvSpPr>
            <p:spPr>
              <a:xfrm>
                <a:off x="247072" y="3246580"/>
                <a:ext cx="1286164" cy="344056"/>
              </a:xfrm>
              <a:prstGeom prst="roundRect">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47800" y="3206234"/>
                <a:ext cx="2754745" cy="369332"/>
              </a:xfrm>
              <a:prstGeom prst="rect">
                <a:avLst/>
              </a:prstGeom>
              <a:noFill/>
            </p:spPr>
            <p:txBody>
              <a:bodyPr wrap="square" rtlCol="0">
                <a:spAutoFit/>
              </a:bodyPr>
              <a:lstStyle/>
              <a:p>
                <a:pPr algn="ctr"/>
                <a:r>
                  <a:rPr lang="en-US" b="1" dirty="0" smtClean="0">
                    <a:solidFill>
                      <a:srgbClr val="414042"/>
                    </a:solidFill>
                    <a:latin typeface="Myriad Pro" pitchFamily="34" charset="0"/>
                  </a:rPr>
                  <a:t>Results Name/Category</a:t>
                </a:r>
                <a:endParaRPr lang="en-US" b="1" dirty="0">
                  <a:solidFill>
                    <a:srgbClr val="414042"/>
                  </a:solidFill>
                  <a:latin typeface="Myriad Pro" pitchFamily="34"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178890"/>
              <a:ext cx="5040514" cy="1217781"/>
            </a:xfrm>
            <a:prstGeom prst="rect">
              <a:avLst/>
            </a:prstGeom>
            <a:ln w="3175">
              <a:solidFill>
                <a:srgbClr val="414042"/>
              </a:solidFill>
            </a:ln>
          </p:spPr>
        </p:pic>
        <p:sp>
          <p:nvSpPr>
            <p:cNvPr id="9" name="Oval 8"/>
            <p:cNvSpPr/>
            <p:nvPr/>
          </p:nvSpPr>
          <p:spPr>
            <a:xfrm>
              <a:off x="2334492" y="1286164"/>
              <a:ext cx="533400" cy="304800"/>
            </a:xfrm>
            <a:prstGeom prst="ellipse">
              <a:avLst/>
            </a:prstGeom>
            <a:noFill/>
            <a:ln w="508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876800" y="1400864"/>
              <a:ext cx="715356" cy="228600"/>
            </a:xfrm>
            <a:prstGeom prst="rightArrow">
              <a:avLst/>
            </a:prstGeom>
            <a:solidFill>
              <a:srgbClr val="5E5C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676400" y="5981700"/>
            <a:ext cx="8686800" cy="685800"/>
            <a:chOff x="228600" y="5943600"/>
            <a:chExt cx="8686800" cy="685800"/>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8" name="TextBox 17"/>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Beta Data Portal     rgis-data.unm.edu     November </a:t>
              </a:r>
              <a:r>
                <a:rPr lang="en-US" sz="1400" dirty="0" smtClean="0">
                  <a:latin typeface="Myriad Pro" pitchFamily="34" charset="0"/>
                </a:rPr>
                <a:t>2016</a:t>
              </a:r>
              <a:endParaRPr lang="en-US" sz="1400" dirty="0">
                <a:latin typeface="Myriad Pro" pitchFamily="34" charset="0"/>
              </a:endParaRPr>
            </a:p>
          </p:txBody>
        </p:sp>
      </p:grpSp>
    </p:spTree>
    <p:extLst>
      <p:ext uri="{BB962C8B-B14F-4D97-AF65-F5344CB8AC3E}">
        <p14:creationId xmlns:p14="http://schemas.microsoft.com/office/powerpoint/2010/main" val="372867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007F9D"/>
      </a:dk1>
      <a:lt1>
        <a:sysClr val="window" lastClr="FFFFFF"/>
      </a:lt1>
      <a:dk2>
        <a:srgbClr val="545559"/>
      </a:dk2>
      <a:lt2>
        <a:srgbClr val="FFFFFF"/>
      </a:lt2>
      <a:accent1>
        <a:srgbClr val="007F9D"/>
      </a:accent1>
      <a:accent2>
        <a:srgbClr val="74B543"/>
      </a:accent2>
      <a:accent3>
        <a:srgbClr val="545559"/>
      </a:accent3>
      <a:accent4>
        <a:srgbClr val="4BA4B8"/>
      </a:accent4>
      <a:accent5>
        <a:srgbClr val="DC6B2F"/>
      </a:accent5>
      <a:accent6>
        <a:srgbClr val="509E2F"/>
      </a:accent6>
      <a:hlink>
        <a:srgbClr val="545559"/>
      </a:hlink>
      <a:folHlink>
        <a:srgbClr val="ED8B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19771</TotalTime>
  <Words>914</Words>
  <Application>Microsoft Office PowerPoint</Application>
  <PresentationFormat>Custom</PresentationFormat>
  <Paragraphs>153</Paragraphs>
  <Slides>28</Slides>
  <Notes>2</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New Mexico’s RGIS Program: State Geospatial Data Clearinghouse</vt:lpstr>
      <vt:lpstr>New Mexico RGIS:  The State Digital Geospatial Data Clearinghouse </vt:lpstr>
      <vt:lpstr>RGIS History</vt:lpstr>
      <vt:lpstr>NM RGIS Data Portal</vt:lpstr>
      <vt:lpstr>NM RGIS Data Portal</vt:lpstr>
      <vt:lpstr>NM RGIS:  Finding Data</vt:lpstr>
      <vt:lpstr>Search RGIS Catalog</vt:lpstr>
      <vt:lpstr>Search Catalog:  Keywords</vt:lpstr>
      <vt:lpstr>Data Results</vt:lpstr>
      <vt:lpstr>Data Results</vt:lpstr>
      <vt:lpstr>Select Dataset</vt:lpstr>
      <vt:lpstr>Data Results:  Visualization</vt:lpstr>
      <vt:lpstr>Data Results:  Visualization</vt:lpstr>
      <vt:lpstr>Data Results:  Metadata, Download, Web Services</vt:lpstr>
      <vt:lpstr>Data Results:  Download</vt:lpstr>
      <vt:lpstr>Data Results:  Web Services</vt:lpstr>
      <vt:lpstr>Data Results:  Clip/Zip/Ship</vt:lpstr>
      <vt:lpstr>Data Results:  Open With</vt:lpstr>
      <vt:lpstr>Search Catalog:  Spatial Filter and Data Type</vt:lpstr>
      <vt:lpstr>Search Catalog:  Spatial Filter and Data Type</vt:lpstr>
      <vt:lpstr>Browse RGIS Catalog</vt:lpstr>
      <vt:lpstr>Browse Catalog:</vt:lpstr>
      <vt:lpstr>Browse Catalog:  Another Example</vt:lpstr>
      <vt:lpstr>Web Services</vt:lpstr>
      <vt:lpstr>Web Services</vt:lpstr>
      <vt:lpstr>NM RGIS Quick Guides and Videos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Nelson</dc:creator>
  <cp:lastModifiedBy>Laura Gleasner</cp:lastModifiedBy>
  <cp:revision>459</cp:revision>
  <dcterms:created xsi:type="dcterms:W3CDTF">2014-03-18T04:36:50Z</dcterms:created>
  <dcterms:modified xsi:type="dcterms:W3CDTF">2016-11-09T22:05:08Z</dcterms:modified>
</cp:coreProperties>
</file>